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sldIdLst>
    <p:sldId id="256" r:id="rId2"/>
    <p:sldId id="497" r:id="rId3"/>
    <p:sldId id="498" r:id="rId4"/>
    <p:sldId id="318" r:id="rId5"/>
    <p:sldId id="323" r:id="rId6"/>
    <p:sldId id="523" r:id="rId7"/>
    <p:sldId id="474" r:id="rId8"/>
    <p:sldId id="520" r:id="rId9"/>
    <p:sldId id="547" r:id="rId10"/>
    <p:sldId id="502" r:id="rId11"/>
    <p:sldId id="546" r:id="rId12"/>
    <p:sldId id="567" r:id="rId13"/>
    <p:sldId id="310" r:id="rId14"/>
    <p:sldId id="503" r:id="rId15"/>
    <p:sldId id="568" r:id="rId16"/>
    <p:sldId id="569" r:id="rId17"/>
    <p:sldId id="594" r:id="rId18"/>
    <p:sldId id="595" r:id="rId19"/>
    <p:sldId id="570" r:id="rId20"/>
    <p:sldId id="573" r:id="rId21"/>
    <p:sldId id="574" r:id="rId22"/>
    <p:sldId id="575" r:id="rId23"/>
    <p:sldId id="571" r:id="rId24"/>
    <p:sldId id="311" r:id="rId25"/>
    <p:sldId id="312" r:id="rId26"/>
    <p:sldId id="319" r:id="rId27"/>
    <p:sldId id="406" r:id="rId28"/>
    <p:sldId id="572" r:id="rId29"/>
    <p:sldId id="579" r:id="rId30"/>
    <p:sldId id="577" r:id="rId31"/>
    <p:sldId id="578" r:id="rId32"/>
    <p:sldId id="582" r:id="rId33"/>
    <p:sldId id="583" r:id="rId34"/>
    <p:sldId id="585" r:id="rId35"/>
    <p:sldId id="586" r:id="rId36"/>
    <p:sldId id="587" r:id="rId37"/>
    <p:sldId id="580" r:id="rId38"/>
    <p:sldId id="581" r:id="rId39"/>
    <p:sldId id="576" r:id="rId40"/>
    <p:sldId id="588" r:id="rId41"/>
    <p:sldId id="589" r:id="rId42"/>
    <p:sldId id="591" r:id="rId43"/>
    <p:sldId id="590" r:id="rId44"/>
    <p:sldId id="331" r:id="rId45"/>
    <p:sldId id="592" r:id="rId46"/>
    <p:sldId id="264" r:id="rId47"/>
    <p:sldId id="265" r:id="rId48"/>
    <p:sldId id="266" r:id="rId49"/>
    <p:sldId id="267" r:id="rId50"/>
    <p:sldId id="593" r:id="rId51"/>
    <p:sldId id="511" r:id="rId52"/>
    <p:sldId id="512" r:id="rId53"/>
    <p:sldId id="513" r:id="rId54"/>
    <p:sldId id="268" r:id="rId55"/>
    <p:sldId id="269" r:id="rId56"/>
    <p:sldId id="270" r:id="rId57"/>
    <p:sldId id="271" r:id="rId58"/>
    <p:sldId id="272" r:id="rId59"/>
    <p:sldId id="273" r:id="rId60"/>
    <p:sldId id="274" r:id="rId61"/>
    <p:sldId id="596" r:id="rId62"/>
    <p:sldId id="597" r:id="rId63"/>
    <p:sldId id="531" r:id="rId64"/>
    <p:sldId id="521" r:id="rId65"/>
    <p:sldId id="475" r:id="rId66"/>
    <p:sldId id="526" r:id="rId67"/>
    <p:sldId id="509" r:id="rId68"/>
    <p:sldId id="510" r:id="rId69"/>
    <p:sldId id="506" r:id="rId70"/>
    <p:sldId id="522" r:id="rId71"/>
    <p:sldId id="504" r:id="rId72"/>
    <p:sldId id="505" r:id="rId73"/>
    <p:sldId id="515" r:id="rId74"/>
    <p:sldId id="434" r:id="rId75"/>
    <p:sldId id="516" r:id="rId76"/>
    <p:sldId id="529" r:id="rId77"/>
    <p:sldId id="530" r:id="rId78"/>
    <p:sldId id="598" r:id="rId79"/>
    <p:sldId id="480" r:id="rId80"/>
    <p:sldId id="518" r:id="rId81"/>
    <p:sldId id="469" r:id="rId82"/>
    <p:sldId id="463" r:id="rId83"/>
    <p:sldId id="408" r:id="rId84"/>
    <p:sldId id="292" r:id="rId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4A2"/>
    <a:srgbClr val="4F81BE"/>
    <a:srgbClr val="BBD8FF"/>
    <a:srgbClr val="0092FF"/>
    <a:srgbClr val="4D110A"/>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E1B712-66B5-984B-BFAA-9670DCA02909}"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D1B894B0-C58E-F24D-A335-584CA772D11F}">
      <dgm:prSet phldrT="[Text]" custT="1"/>
      <dgm:spPr>
        <a:xfrm>
          <a:off x="1805120" y="0"/>
          <a:ext cx="3666490" cy="3650102"/>
        </a:xfrm>
        <a:prstGeom prst="ellipse">
          <a:avLst/>
        </a:prstGeom>
        <a:solidFill>
          <a:srgbClr val="C0504D">
            <a:lumMod val="40000"/>
            <a:lumOff val="6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100" b="1" dirty="0">
              <a:solidFill>
                <a:sysClr val="window" lastClr="FFFFFF"/>
              </a:solidFill>
              <a:latin typeface="Calibri"/>
              <a:ea typeface="+mn-ea"/>
              <a:cs typeface="+mn-cs"/>
            </a:rPr>
            <a:t>Collection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38BF1F14-98C7-2041-9AC7-5870B7656D13}" type="parTrans" cxnId="{C0A1ED29-51EA-4147-886A-6B9DE401AB98}">
      <dgm:prSet/>
      <dgm:spPr/>
      <dgm:t>
        <a:bodyPr/>
        <a:lstStyle/>
        <a:p>
          <a:endParaRPr lang="en-US" sz="1100" b="1"/>
        </a:p>
      </dgm:t>
    </dgm:pt>
    <dgm:pt modelId="{0DCEEAF0-F5EF-6145-B514-990D11BAA328}" type="sibTrans" cxnId="{C0A1ED29-51EA-4147-886A-6B9DE401AB98}">
      <dgm:prSet/>
      <dgm:spPr/>
      <dgm:t>
        <a:bodyPr/>
        <a:lstStyle/>
        <a:p>
          <a:endParaRPr lang="en-US" sz="1100" b="1"/>
        </a:p>
      </dgm:t>
    </dgm:pt>
    <dgm:pt modelId="{7C3F78FE-CFC5-4840-A68C-9198D9450731}">
      <dgm:prSet phldrT="[Text]" custT="1"/>
      <dgm:spPr>
        <a:xfrm>
          <a:off x="3021330" y="2473893"/>
          <a:ext cx="1281083" cy="1176208"/>
        </a:xfrm>
        <a:prstGeom prst="ellipse">
          <a:avLst/>
        </a:prstGeom>
        <a:solidFill>
          <a:srgbClr val="C0504D">
            <a:lumMod val="5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100" b="1" dirty="0">
              <a:solidFill>
                <a:sysClr val="window" lastClr="FFFFFF"/>
              </a:solidFill>
              <a:latin typeface="Calibri"/>
              <a:ea typeface="+mn-ea"/>
              <a:cs typeface="+mn-cs"/>
            </a:rPr>
            <a:t>Action Control (Not taking certain actions on me)</a:t>
          </a:r>
        </a:p>
      </dgm:t>
    </dgm:pt>
    <dgm:pt modelId="{ECAA578C-CD08-8C43-A496-636219C3B19D}" type="parTrans" cxnId="{27C2941E-7C94-9849-B46C-656CAD9D53AC}">
      <dgm:prSet/>
      <dgm:spPr/>
      <dgm:t>
        <a:bodyPr/>
        <a:lstStyle/>
        <a:p>
          <a:endParaRPr lang="en-US" sz="1100" b="1"/>
        </a:p>
      </dgm:t>
    </dgm:pt>
    <dgm:pt modelId="{22227282-583E-D346-A34B-F3C193F33779}" type="sibTrans" cxnId="{27C2941E-7C94-9849-B46C-656CAD9D53AC}">
      <dgm:prSet/>
      <dgm:spPr/>
      <dgm:t>
        <a:bodyPr/>
        <a:lstStyle/>
        <a:p>
          <a:endParaRPr lang="en-US" sz="1100" b="1"/>
        </a:p>
      </dgm:t>
    </dgm:pt>
    <dgm:pt modelId="{040EB66E-48A0-364C-9BCF-6A17611D24A3}">
      <dgm:prSet phldrT="[Text]" custT="1"/>
      <dgm:spPr>
        <a:xfrm>
          <a:off x="2117791" y="659113"/>
          <a:ext cx="3088161" cy="2958247"/>
        </a:xfrm>
        <a:prstGeom prst="ellipse">
          <a:avLst/>
        </a:prstGeom>
        <a:solidFill>
          <a:srgbClr val="C0504D">
            <a:lumMod val="60000"/>
            <a:lumOff val="40000"/>
            <a:alpha val="81961"/>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r>
            <a:rPr lang="en-US" sz="1100" b="1" dirty="0">
              <a:solidFill>
                <a:sysClr val="window" lastClr="FFFFFF"/>
              </a:solidFill>
              <a:latin typeface="Calibri"/>
              <a:ea typeface="+mn-ea"/>
              <a:cs typeface="+mn-cs"/>
            </a:rPr>
            <a:t>Access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E07C4D41-3A51-2044-8CFD-BC3F88C315DB}" type="parTrans" cxnId="{2794EFB0-6ECB-F64B-9F7C-257A283E248A}">
      <dgm:prSet/>
      <dgm:spPr/>
      <dgm:t>
        <a:bodyPr/>
        <a:lstStyle/>
        <a:p>
          <a:endParaRPr lang="en-US" sz="1600"/>
        </a:p>
      </dgm:t>
    </dgm:pt>
    <dgm:pt modelId="{5A931DE0-64C6-8F46-99A1-185C5A17424D}" type="sibTrans" cxnId="{2794EFB0-6ECB-F64B-9F7C-257A283E248A}">
      <dgm:prSet/>
      <dgm:spPr/>
      <dgm:t>
        <a:bodyPr/>
        <a:lstStyle/>
        <a:p>
          <a:endParaRPr lang="en-US" sz="1600"/>
        </a:p>
      </dgm:t>
    </dgm:pt>
    <dgm:pt modelId="{27C18E7D-55F1-E748-8558-6FD1632D0C9F}">
      <dgm:prSet phldrT="[Text]" custT="1"/>
      <dgm:spPr>
        <a:xfrm>
          <a:off x="2599167" y="1467246"/>
          <a:ext cx="2125410" cy="2182855"/>
        </a:xfrm>
        <a:prstGeom prst="ellipse">
          <a:avLst/>
        </a:prstGeom>
        <a:solidFill>
          <a:srgbClr val="C0504D">
            <a:lumMod val="75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br>
            <a:rPr lang="en-US" sz="1100" b="1" dirty="0">
              <a:solidFill>
                <a:sysClr val="window" lastClr="FFFFFF"/>
              </a:solidFill>
              <a:latin typeface="Calibri"/>
              <a:ea typeface="+mn-ea"/>
              <a:cs typeface="+mn-cs"/>
            </a:rPr>
          </a:br>
          <a:br>
            <a:rPr lang="en-US" sz="1100" b="1" dirty="0">
              <a:solidFill>
                <a:sysClr val="window" lastClr="FFFFFF"/>
              </a:solidFill>
              <a:latin typeface="Calibri"/>
              <a:ea typeface="+mn-ea"/>
              <a:cs typeface="+mn-cs"/>
            </a:rPr>
          </a:br>
          <a:br>
            <a:rPr lang="en-US" sz="1100" b="1" dirty="0">
              <a:solidFill>
                <a:sysClr val="window" lastClr="FFFFFF"/>
              </a:solidFill>
              <a:latin typeface="Calibri"/>
              <a:ea typeface="+mn-ea"/>
              <a:cs typeface="+mn-cs"/>
            </a:rPr>
          </a:br>
          <a:r>
            <a:rPr lang="en-US" sz="1100" b="1" dirty="0">
              <a:solidFill>
                <a:sysClr val="window" lastClr="FFFFFF"/>
              </a:solidFill>
              <a:latin typeface="Calibri"/>
              <a:ea typeface="+mn-ea"/>
              <a:cs typeface="+mn-cs"/>
            </a:rPr>
            <a:t>Inference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3A317C5F-3B0D-D849-86E3-CB6A0F8002DF}" type="sibTrans" cxnId="{16D420A7-AEAD-4645-A314-FB9858CC45A1}">
      <dgm:prSet/>
      <dgm:spPr/>
      <dgm:t>
        <a:bodyPr/>
        <a:lstStyle/>
        <a:p>
          <a:endParaRPr lang="en-US" sz="1100" b="1"/>
        </a:p>
      </dgm:t>
    </dgm:pt>
    <dgm:pt modelId="{658C9990-2983-8349-A719-90E1C5D7D17A}" type="parTrans" cxnId="{16D420A7-AEAD-4645-A314-FB9858CC45A1}">
      <dgm:prSet/>
      <dgm:spPr/>
      <dgm:t>
        <a:bodyPr/>
        <a:lstStyle/>
        <a:p>
          <a:endParaRPr lang="en-US" sz="1100" b="1"/>
        </a:p>
      </dgm:t>
    </dgm:pt>
    <dgm:pt modelId="{2B08AE33-7E0A-DE47-A3BE-955622B04E34}" type="pres">
      <dgm:prSet presAssocID="{5DE1B712-66B5-984B-BFAA-9670DCA02909}" presName="Name0" presStyleCnt="0">
        <dgm:presLayoutVars>
          <dgm:chMax val="7"/>
          <dgm:resizeHandles val="exact"/>
        </dgm:presLayoutVars>
      </dgm:prSet>
      <dgm:spPr/>
    </dgm:pt>
    <dgm:pt modelId="{32138336-92C6-EB45-B0C9-E8042C28FF55}" type="pres">
      <dgm:prSet presAssocID="{5DE1B712-66B5-984B-BFAA-9670DCA02909}" presName="comp1" presStyleCnt="0"/>
      <dgm:spPr/>
    </dgm:pt>
    <dgm:pt modelId="{65DF5D00-2BBB-1B4A-A5EC-A1CAC8BC0135}" type="pres">
      <dgm:prSet presAssocID="{5DE1B712-66B5-984B-BFAA-9670DCA02909}" presName="circle1" presStyleLbl="node1" presStyleIdx="0" presStyleCnt="4" custScaleX="100449" custLinFactNeighborX="-644" custLinFactNeighborY="496"/>
      <dgm:spPr/>
    </dgm:pt>
    <dgm:pt modelId="{82B830EA-D223-A64E-954B-82498644F053}" type="pres">
      <dgm:prSet presAssocID="{5DE1B712-66B5-984B-BFAA-9670DCA02909}" presName="c1text" presStyleLbl="node1" presStyleIdx="0" presStyleCnt="4">
        <dgm:presLayoutVars>
          <dgm:bulletEnabled val="1"/>
        </dgm:presLayoutVars>
      </dgm:prSet>
      <dgm:spPr/>
    </dgm:pt>
    <dgm:pt modelId="{7462E156-357F-8541-A951-837A47BE61E5}" type="pres">
      <dgm:prSet presAssocID="{5DE1B712-66B5-984B-BFAA-9670DCA02909}" presName="comp2" presStyleCnt="0"/>
      <dgm:spPr/>
    </dgm:pt>
    <dgm:pt modelId="{1E8A0D41-D224-334A-A949-6C516AE8204D}" type="pres">
      <dgm:prSet presAssocID="{5DE1B712-66B5-984B-BFAA-9670DCA02909}" presName="circle2" presStyleLbl="node1" presStyleIdx="1" presStyleCnt="4" custScaleX="105756" custScaleY="101307" custLinFactNeighborY="-1448"/>
      <dgm:spPr/>
    </dgm:pt>
    <dgm:pt modelId="{6FE5C781-9C02-6C4F-B5D8-7C36A8A6B158}" type="pres">
      <dgm:prSet presAssocID="{5DE1B712-66B5-984B-BFAA-9670DCA02909}" presName="c2text" presStyleLbl="node1" presStyleIdx="1" presStyleCnt="4">
        <dgm:presLayoutVars>
          <dgm:bulletEnabled val="1"/>
        </dgm:presLayoutVars>
      </dgm:prSet>
      <dgm:spPr/>
    </dgm:pt>
    <dgm:pt modelId="{98C76533-82BC-A346-A18F-B975A0CB1571}" type="pres">
      <dgm:prSet presAssocID="{5DE1B712-66B5-984B-BFAA-9670DCA02909}" presName="comp3" presStyleCnt="0"/>
      <dgm:spPr/>
    </dgm:pt>
    <dgm:pt modelId="{34D19E6D-855F-B649-9917-E69B8B2661F8}" type="pres">
      <dgm:prSet presAssocID="{5DE1B712-66B5-984B-BFAA-9670DCA02909}" presName="circle3" presStyleLbl="node1" presStyleIdx="2" presStyleCnt="4" custScaleX="97048" custScaleY="99671" custLinFactNeighborY="11400"/>
      <dgm:spPr/>
    </dgm:pt>
    <dgm:pt modelId="{999044E0-F9FC-424E-83AF-4CE159CA05B1}" type="pres">
      <dgm:prSet presAssocID="{5DE1B712-66B5-984B-BFAA-9670DCA02909}" presName="c3text" presStyleLbl="node1" presStyleIdx="2" presStyleCnt="4">
        <dgm:presLayoutVars>
          <dgm:bulletEnabled val="1"/>
        </dgm:presLayoutVars>
      </dgm:prSet>
      <dgm:spPr/>
    </dgm:pt>
    <dgm:pt modelId="{4C808B08-18E8-2C4C-862E-E043B61040DA}" type="pres">
      <dgm:prSet presAssocID="{5DE1B712-66B5-984B-BFAA-9670DCA02909}" presName="comp4" presStyleCnt="0"/>
      <dgm:spPr/>
    </dgm:pt>
    <dgm:pt modelId="{68B28A2C-4BEC-FD43-8137-013E12A0EE10}" type="pres">
      <dgm:prSet presAssocID="{5DE1B712-66B5-984B-BFAA-9670DCA02909}" presName="circle4" presStyleLbl="node1" presStyleIdx="3" presStyleCnt="4" custScaleX="87743" custScaleY="80560" custLinFactNeighborY="10636"/>
      <dgm:spPr/>
    </dgm:pt>
    <dgm:pt modelId="{76797E33-9384-6B46-A162-FB1A15AA1657}" type="pres">
      <dgm:prSet presAssocID="{5DE1B712-66B5-984B-BFAA-9670DCA02909}" presName="c4text" presStyleLbl="node1" presStyleIdx="3" presStyleCnt="4">
        <dgm:presLayoutVars>
          <dgm:bulletEnabled val="1"/>
        </dgm:presLayoutVars>
      </dgm:prSet>
      <dgm:spPr/>
    </dgm:pt>
  </dgm:ptLst>
  <dgm:cxnLst>
    <dgm:cxn modelId="{8555CA03-1CA5-8E4E-A180-BD26EDD1CE9A}" type="presOf" srcId="{040EB66E-48A0-364C-9BCF-6A17611D24A3}" destId="{1E8A0D41-D224-334A-A949-6C516AE8204D}" srcOrd="0" destOrd="0" presId="urn:microsoft.com/office/officeart/2005/8/layout/venn2"/>
    <dgm:cxn modelId="{CC1F881B-BF98-3144-B884-F8C268AAC354}" type="presOf" srcId="{27C18E7D-55F1-E748-8558-6FD1632D0C9F}" destId="{999044E0-F9FC-424E-83AF-4CE159CA05B1}" srcOrd="1" destOrd="0" presId="urn:microsoft.com/office/officeart/2005/8/layout/venn2"/>
    <dgm:cxn modelId="{27C2941E-7C94-9849-B46C-656CAD9D53AC}" srcId="{5DE1B712-66B5-984B-BFAA-9670DCA02909}" destId="{7C3F78FE-CFC5-4840-A68C-9198D9450731}" srcOrd="3" destOrd="0" parTransId="{ECAA578C-CD08-8C43-A496-636219C3B19D}" sibTransId="{22227282-583E-D346-A34B-F3C193F33779}"/>
    <dgm:cxn modelId="{C0A1ED29-51EA-4147-886A-6B9DE401AB98}" srcId="{5DE1B712-66B5-984B-BFAA-9670DCA02909}" destId="{D1B894B0-C58E-F24D-A335-584CA772D11F}" srcOrd="0" destOrd="0" parTransId="{38BF1F14-98C7-2041-9AC7-5870B7656D13}" sibTransId="{0DCEEAF0-F5EF-6145-B514-990D11BAA328}"/>
    <dgm:cxn modelId="{08E88153-A4A1-2B49-95CE-BDBFEC050A9C}" type="presOf" srcId="{27C18E7D-55F1-E748-8558-6FD1632D0C9F}" destId="{34D19E6D-855F-B649-9917-E69B8B2661F8}" srcOrd="0" destOrd="0" presId="urn:microsoft.com/office/officeart/2005/8/layout/venn2"/>
    <dgm:cxn modelId="{D5AED95F-E81B-DE4A-982F-C7B161DCB158}" type="presOf" srcId="{D1B894B0-C58E-F24D-A335-584CA772D11F}" destId="{65DF5D00-2BBB-1B4A-A5EC-A1CAC8BC0135}" srcOrd="0" destOrd="0" presId="urn:microsoft.com/office/officeart/2005/8/layout/venn2"/>
    <dgm:cxn modelId="{0D767A67-405B-294E-9734-8A3E600C21CD}" type="presOf" srcId="{7C3F78FE-CFC5-4840-A68C-9198D9450731}" destId="{68B28A2C-4BEC-FD43-8137-013E12A0EE10}" srcOrd="0" destOrd="0" presId="urn:microsoft.com/office/officeart/2005/8/layout/venn2"/>
    <dgm:cxn modelId="{B7DF9E9E-FC42-344B-A0EA-D2625038EE02}" type="presOf" srcId="{040EB66E-48A0-364C-9BCF-6A17611D24A3}" destId="{6FE5C781-9C02-6C4F-B5D8-7C36A8A6B158}" srcOrd="1" destOrd="0" presId="urn:microsoft.com/office/officeart/2005/8/layout/venn2"/>
    <dgm:cxn modelId="{16D420A7-AEAD-4645-A314-FB9858CC45A1}" srcId="{5DE1B712-66B5-984B-BFAA-9670DCA02909}" destId="{27C18E7D-55F1-E748-8558-6FD1632D0C9F}" srcOrd="2" destOrd="0" parTransId="{658C9990-2983-8349-A719-90E1C5D7D17A}" sibTransId="{3A317C5F-3B0D-D849-86E3-CB6A0F8002DF}"/>
    <dgm:cxn modelId="{2794EFB0-6ECB-F64B-9F7C-257A283E248A}" srcId="{5DE1B712-66B5-984B-BFAA-9670DCA02909}" destId="{040EB66E-48A0-364C-9BCF-6A17611D24A3}" srcOrd="1" destOrd="0" parTransId="{E07C4D41-3A51-2044-8CFD-BC3F88C315DB}" sibTransId="{5A931DE0-64C6-8F46-99A1-185C5A17424D}"/>
    <dgm:cxn modelId="{817E7BDF-7154-0342-9F4D-7C83DAAAA91F}" type="presOf" srcId="{5DE1B712-66B5-984B-BFAA-9670DCA02909}" destId="{2B08AE33-7E0A-DE47-A3BE-955622B04E34}" srcOrd="0" destOrd="0" presId="urn:microsoft.com/office/officeart/2005/8/layout/venn2"/>
    <dgm:cxn modelId="{080AC9E6-BC9A-6E4E-BD2F-CC6EA855627B}" type="presOf" srcId="{7C3F78FE-CFC5-4840-A68C-9198D9450731}" destId="{76797E33-9384-6B46-A162-FB1A15AA1657}" srcOrd="1" destOrd="0" presId="urn:microsoft.com/office/officeart/2005/8/layout/venn2"/>
    <dgm:cxn modelId="{F56993FC-8AE9-7B46-96C2-BAAD45DB635D}" type="presOf" srcId="{D1B894B0-C58E-F24D-A335-584CA772D11F}" destId="{82B830EA-D223-A64E-954B-82498644F053}" srcOrd="1" destOrd="0" presId="urn:microsoft.com/office/officeart/2005/8/layout/venn2"/>
    <dgm:cxn modelId="{000E48BC-8722-664E-BBD8-1D225BE9D59F}" type="presParOf" srcId="{2B08AE33-7E0A-DE47-A3BE-955622B04E34}" destId="{32138336-92C6-EB45-B0C9-E8042C28FF55}" srcOrd="0" destOrd="0" presId="urn:microsoft.com/office/officeart/2005/8/layout/venn2"/>
    <dgm:cxn modelId="{C631D355-B748-1345-A064-D8BD26891681}" type="presParOf" srcId="{32138336-92C6-EB45-B0C9-E8042C28FF55}" destId="{65DF5D00-2BBB-1B4A-A5EC-A1CAC8BC0135}" srcOrd="0" destOrd="0" presId="urn:microsoft.com/office/officeart/2005/8/layout/venn2"/>
    <dgm:cxn modelId="{452E20BF-1186-8F4B-B9B0-5956CFB5E85D}" type="presParOf" srcId="{32138336-92C6-EB45-B0C9-E8042C28FF55}" destId="{82B830EA-D223-A64E-954B-82498644F053}" srcOrd="1" destOrd="0" presId="urn:microsoft.com/office/officeart/2005/8/layout/venn2"/>
    <dgm:cxn modelId="{28D297E9-C070-E744-87C3-95EF88886F21}" type="presParOf" srcId="{2B08AE33-7E0A-DE47-A3BE-955622B04E34}" destId="{7462E156-357F-8541-A951-837A47BE61E5}" srcOrd="1" destOrd="0" presId="urn:microsoft.com/office/officeart/2005/8/layout/venn2"/>
    <dgm:cxn modelId="{E0694472-CA6D-594F-BA34-60383A345E8C}" type="presParOf" srcId="{7462E156-357F-8541-A951-837A47BE61E5}" destId="{1E8A0D41-D224-334A-A949-6C516AE8204D}" srcOrd="0" destOrd="0" presId="urn:microsoft.com/office/officeart/2005/8/layout/venn2"/>
    <dgm:cxn modelId="{D6F1D8B0-538A-5145-BF8B-8C6C8B610F3A}" type="presParOf" srcId="{7462E156-357F-8541-A951-837A47BE61E5}" destId="{6FE5C781-9C02-6C4F-B5D8-7C36A8A6B158}" srcOrd="1" destOrd="0" presId="urn:microsoft.com/office/officeart/2005/8/layout/venn2"/>
    <dgm:cxn modelId="{75A9E8BF-07A0-DD49-993E-35EC2F233095}" type="presParOf" srcId="{2B08AE33-7E0A-DE47-A3BE-955622B04E34}" destId="{98C76533-82BC-A346-A18F-B975A0CB1571}" srcOrd="2" destOrd="0" presId="urn:microsoft.com/office/officeart/2005/8/layout/venn2"/>
    <dgm:cxn modelId="{6110E3FD-D291-AF4E-90A7-839988E70698}" type="presParOf" srcId="{98C76533-82BC-A346-A18F-B975A0CB1571}" destId="{34D19E6D-855F-B649-9917-E69B8B2661F8}" srcOrd="0" destOrd="0" presId="urn:microsoft.com/office/officeart/2005/8/layout/venn2"/>
    <dgm:cxn modelId="{476CB8B1-0DDC-064F-8740-9E2B4F3BFF64}" type="presParOf" srcId="{98C76533-82BC-A346-A18F-B975A0CB1571}" destId="{999044E0-F9FC-424E-83AF-4CE159CA05B1}" srcOrd="1" destOrd="0" presId="urn:microsoft.com/office/officeart/2005/8/layout/venn2"/>
    <dgm:cxn modelId="{994FDD75-AF44-4C4F-ADE5-784DDFFD8C8B}" type="presParOf" srcId="{2B08AE33-7E0A-DE47-A3BE-955622B04E34}" destId="{4C808B08-18E8-2C4C-862E-E043B61040DA}" srcOrd="3" destOrd="0" presId="urn:microsoft.com/office/officeart/2005/8/layout/venn2"/>
    <dgm:cxn modelId="{7F90A7ED-6639-1A45-A3BD-0DA833466424}" type="presParOf" srcId="{4C808B08-18E8-2C4C-862E-E043B61040DA}" destId="{68B28A2C-4BEC-FD43-8137-013E12A0EE10}" srcOrd="0" destOrd="0" presId="urn:microsoft.com/office/officeart/2005/8/layout/venn2"/>
    <dgm:cxn modelId="{F60C4006-DCC7-0C46-AD1F-C0299CC59DF1}" type="presParOf" srcId="{4C808B08-18E8-2C4C-862E-E043B61040DA}" destId="{76797E33-9384-6B46-A162-FB1A15AA165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5D00-2BBB-1B4A-A5EC-A1CAC8BC0135}">
      <dsp:nvSpPr>
        <dsp:cNvPr id="0" name=""/>
        <dsp:cNvSpPr/>
      </dsp:nvSpPr>
      <dsp:spPr>
        <a:xfrm>
          <a:off x="2452546" y="0"/>
          <a:ext cx="4404504" cy="4384817"/>
        </a:xfrm>
        <a:prstGeom prst="ellipse">
          <a:avLst/>
        </a:prstGeom>
        <a:solidFill>
          <a:srgbClr val="C0504D">
            <a:lumMod val="40000"/>
            <a:lumOff val="6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Collection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19398" y="315561"/>
        <a:ext cx="870801" cy="465080"/>
      </dsp:txXfrm>
    </dsp:sp>
    <dsp:sp modelId="{1E8A0D41-D224-334A-A949-6C516AE8204D}">
      <dsp:nvSpPr>
        <dsp:cNvPr id="0" name=""/>
        <dsp:cNvSpPr/>
      </dsp:nvSpPr>
      <dsp:spPr>
        <a:xfrm>
          <a:off x="2828154" y="791783"/>
          <a:ext cx="3709765" cy="3553701"/>
        </a:xfrm>
        <a:prstGeom prst="ellipse">
          <a:avLst/>
        </a:prstGeom>
        <a:solidFill>
          <a:srgbClr val="C0504D">
            <a:lumMod val="60000"/>
            <a:lumOff val="40000"/>
            <a:alpha val="81961"/>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Access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24632" y="1098683"/>
        <a:ext cx="916809" cy="452312"/>
      </dsp:txXfrm>
    </dsp:sp>
    <dsp:sp modelId="{34D19E6D-855F-B649-9917-E69B8B2661F8}">
      <dsp:nvSpPr>
        <dsp:cNvPr id="0" name=""/>
        <dsp:cNvSpPr/>
      </dsp:nvSpPr>
      <dsp:spPr>
        <a:xfrm>
          <a:off x="3406423" y="1762582"/>
          <a:ext cx="2553226" cy="2622234"/>
        </a:xfrm>
        <a:prstGeom prst="ellipse">
          <a:avLst/>
        </a:prstGeom>
        <a:solidFill>
          <a:srgbClr val="C0504D">
            <a:lumMod val="75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br>
            <a:rPr lang="en-US" sz="1100" b="1" kern="1200" dirty="0">
              <a:solidFill>
                <a:sysClr val="window" lastClr="FFFFFF"/>
              </a:solidFill>
              <a:latin typeface="Calibri"/>
              <a:ea typeface="+mn-ea"/>
              <a:cs typeface="+mn-cs"/>
            </a:rPr>
          </a:br>
          <a:br>
            <a:rPr lang="en-US" sz="1100" b="1" kern="1200" dirty="0">
              <a:solidFill>
                <a:sysClr val="window" lastClr="FFFFFF"/>
              </a:solidFill>
              <a:latin typeface="Calibri"/>
              <a:ea typeface="+mn-ea"/>
              <a:cs typeface="+mn-cs"/>
            </a:rPr>
          </a:br>
          <a:br>
            <a:rPr lang="en-US" sz="1100" b="1" kern="1200" dirty="0">
              <a:solidFill>
                <a:sysClr val="window" lastClr="FFFFFF"/>
              </a:solidFill>
              <a:latin typeface="Calibri"/>
              <a:ea typeface="+mn-ea"/>
              <a:cs typeface="+mn-cs"/>
            </a:rPr>
          </a:br>
          <a:r>
            <a:rPr lang="en-US" sz="1100" b="1" kern="1200" dirty="0">
              <a:solidFill>
                <a:sysClr val="window" lastClr="FFFFFF"/>
              </a:solidFill>
              <a:latin typeface="Calibri"/>
              <a:ea typeface="+mn-ea"/>
              <a:cs typeface="+mn-cs"/>
            </a:rPr>
            <a:t>Inference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62378" y="2045654"/>
        <a:ext cx="841317" cy="417194"/>
      </dsp:txXfrm>
    </dsp:sp>
    <dsp:sp modelId="{68B28A2C-4BEC-FD43-8137-013E12A0EE10}">
      <dsp:nvSpPr>
        <dsp:cNvPr id="0" name=""/>
        <dsp:cNvSpPr/>
      </dsp:nvSpPr>
      <dsp:spPr>
        <a:xfrm>
          <a:off x="3913563" y="2971853"/>
          <a:ext cx="1538947" cy="1412963"/>
        </a:xfrm>
        <a:prstGeom prst="ellipse">
          <a:avLst/>
        </a:prstGeom>
        <a:solidFill>
          <a:srgbClr val="C0504D">
            <a:lumMod val="5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Action Control (Not taking certain actions on me)</a:t>
          </a:r>
        </a:p>
      </dsp:txBody>
      <dsp:txXfrm>
        <a:off x="4298299" y="3428556"/>
        <a:ext cx="769474" cy="4995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63</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64</a:t>
            </a:fld>
            <a:endParaRPr lang="en-US"/>
          </a:p>
        </p:txBody>
      </p:sp>
    </p:spTree>
    <p:extLst>
      <p:ext uri="{BB962C8B-B14F-4D97-AF65-F5344CB8AC3E}">
        <p14:creationId xmlns:p14="http://schemas.microsoft.com/office/powerpoint/2010/main" val="419851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66</a:t>
            </a:fld>
            <a:endParaRPr lang="en-US"/>
          </a:p>
        </p:txBody>
      </p:sp>
    </p:spTree>
    <p:extLst>
      <p:ext uri="{BB962C8B-B14F-4D97-AF65-F5344CB8AC3E}">
        <p14:creationId xmlns:p14="http://schemas.microsoft.com/office/powerpoint/2010/main" val="67838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70</a:t>
            </a:fld>
            <a:endParaRPr lang="en-US"/>
          </a:p>
        </p:txBody>
      </p:sp>
    </p:spTree>
    <p:extLst>
      <p:ext uri="{BB962C8B-B14F-4D97-AF65-F5344CB8AC3E}">
        <p14:creationId xmlns:p14="http://schemas.microsoft.com/office/powerpoint/2010/main" val="3445132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78</a:t>
            </a:fld>
            <a:endParaRPr lang="en-US"/>
          </a:p>
        </p:txBody>
      </p:sp>
    </p:spTree>
    <p:extLst>
      <p:ext uri="{BB962C8B-B14F-4D97-AF65-F5344CB8AC3E}">
        <p14:creationId xmlns:p14="http://schemas.microsoft.com/office/powerpoint/2010/main" val="1391254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2001f471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72001f471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8</a:t>
            </a:fld>
            <a:endParaRPr lang="en-US"/>
          </a:p>
        </p:txBody>
      </p:sp>
    </p:spTree>
    <p:extLst>
      <p:ext uri="{BB962C8B-B14F-4D97-AF65-F5344CB8AC3E}">
        <p14:creationId xmlns:p14="http://schemas.microsoft.com/office/powerpoint/2010/main" val="310939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0c8fd486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0c8fd486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61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urbanspatial.github.io/AlgorithmicFairness_ACodebasedPrimerForPublicSectorDataScientis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dsapp.uchicago.edu/resources/datamaturity/" TargetMode="External"/><Relationship Id="rId7" Type="http://schemas.openxmlformats.org/officeDocument/2006/relationships/hyperlink" Target="http://www.github.com/dss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2.xml"/><Relationship Id="rId6" Type="http://schemas.openxmlformats.org/officeDocument/2006/relationships/hyperlink" Target="https://github.com/dssg/aequitas" TargetMode="External"/><Relationship Id="rId5" Type="http://schemas.openxmlformats.org/officeDocument/2006/relationships/hyperlink" Target="https://github.com/dssg/triage" TargetMode="External"/><Relationship Id="rId4" Type="http://schemas.openxmlformats.org/officeDocument/2006/relationships/hyperlink" Target="https://github.com/dssg/hitchhikers-guide"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26377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b="1" dirty="0">
                <a:solidFill>
                  <a:schemeClr val="tx1"/>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52527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29DBCF3-FBB4-A446-A07A-4679AAFFE19E}"/>
              </a:ext>
            </a:extLst>
          </p:cNvPr>
          <p:cNvPicPr>
            <a:picLocks noChangeAspect="1"/>
          </p:cNvPicPr>
          <p:nvPr/>
        </p:nvPicPr>
        <p:blipFill>
          <a:blip r:embed="rId2"/>
          <a:stretch>
            <a:fillRect/>
          </a:stretch>
        </p:blipFill>
        <p:spPr>
          <a:xfrm>
            <a:off x="654050" y="1778000"/>
            <a:ext cx="10883900" cy="3302000"/>
          </a:xfrm>
          <a:prstGeom prst="rect">
            <a:avLst/>
          </a:prstGeom>
        </p:spPr>
      </p:pic>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317692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DC87580B-2254-6944-BD7B-E95E7FB507E0}"/>
              </a:ext>
            </a:extLst>
          </p:cNvPr>
          <p:cNvPicPr>
            <a:picLocks noChangeAspect="1"/>
          </p:cNvPicPr>
          <p:nvPr/>
        </p:nvPicPr>
        <p:blipFill>
          <a:blip r:embed="rId2"/>
          <a:stretch>
            <a:fillRect/>
          </a:stretch>
        </p:blipFill>
        <p:spPr>
          <a:xfrm>
            <a:off x="666750" y="1432560"/>
            <a:ext cx="10858500" cy="4724400"/>
          </a:xfrm>
          <a:prstGeom prst="rect">
            <a:avLst/>
          </a:prstGeom>
        </p:spPr>
      </p:pic>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262400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Fairness Scorecards</a:t>
            </a:r>
          </a:p>
        </p:txBody>
      </p:sp>
      <p:sp>
        <p:nvSpPr>
          <p:cNvPr id="3" name="Rectangle 2">
            <a:extLst>
              <a:ext uri="{FF2B5EF4-FFF2-40B4-BE49-F238E27FC236}">
                <a16:creationId xmlns:a16="http://schemas.microsoft.com/office/drawing/2014/main" id="{66ECF8D3-145C-6247-BD9D-9751C6C74B95}"/>
              </a:ext>
            </a:extLst>
          </p:cNvPr>
          <p:cNvSpPr/>
          <p:nvPr/>
        </p:nvSpPr>
        <p:spPr>
          <a:xfrm>
            <a:off x="0" y="6402105"/>
            <a:ext cx="11360700" cy="369332"/>
          </a:xfrm>
          <a:prstGeom prst="rect">
            <a:avLst/>
          </a:prstGeom>
        </p:spPr>
        <p:txBody>
          <a:bodyPr wrap="square">
            <a:spAutoFit/>
          </a:bodyPr>
          <a:lstStyle/>
          <a:p>
            <a:r>
              <a:rPr lang="en-US" sz="1800" dirty="0">
                <a:hlinkClick r:id="rId2"/>
              </a:rPr>
              <a:t>https://urbanspatial.github.io/AlgorithmicFairness_ACodebasedPrimerForPublicSectorDataScientists/</a:t>
            </a:r>
            <a:endParaRPr lang="en-US" sz="1800" dirty="0"/>
          </a:p>
        </p:txBody>
      </p:sp>
      <p:pic>
        <p:nvPicPr>
          <p:cNvPr id="7" name="Picture 6">
            <a:extLst>
              <a:ext uri="{FF2B5EF4-FFF2-40B4-BE49-F238E27FC236}">
                <a16:creationId xmlns:a16="http://schemas.microsoft.com/office/drawing/2014/main" id="{5C74A5D0-1DEF-AC42-A4FE-026BA63066B2}"/>
              </a:ext>
            </a:extLst>
          </p:cNvPr>
          <p:cNvPicPr>
            <a:picLocks noChangeAspect="1"/>
          </p:cNvPicPr>
          <p:nvPr/>
        </p:nvPicPr>
        <p:blipFill>
          <a:blip r:embed="rId3"/>
          <a:stretch>
            <a:fillRect/>
          </a:stretch>
        </p:blipFill>
        <p:spPr>
          <a:xfrm>
            <a:off x="2235833" y="976817"/>
            <a:ext cx="7720233" cy="5425288"/>
          </a:xfrm>
          <a:prstGeom prst="rect">
            <a:avLst/>
          </a:prstGeom>
        </p:spPr>
      </p:pic>
    </p:spTree>
    <p:extLst>
      <p:ext uri="{BB962C8B-B14F-4D97-AF65-F5344CB8AC3E}">
        <p14:creationId xmlns:p14="http://schemas.microsoft.com/office/powerpoint/2010/main" val="409551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600BA7-FA45-884F-9820-9E5F2CB7AA48}"/>
              </a:ext>
            </a:extLst>
          </p:cNvPr>
          <p:cNvSpPr>
            <a:spLocks noGrp="1"/>
          </p:cNvSpPr>
          <p:nvPr>
            <p:ph type="body" idx="4294967295"/>
          </p:nvPr>
        </p:nvSpPr>
        <p:spPr>
          <a:xfrm>
            <a:off x="0" y="2724150"/>
            <a:ext cx="11360150" cy="1409700"/>
          </a:xfrm>
        </p:spPr>
        <p:txBody>
          <a:bodyPr/>
          <a:lstStyle/>
          <a:p>
            <a:pPr marL="76200" indent="0" algn="ctr">
              <a:buNone/>
            </a:pPr>
            <a:r>
              <a:rPr lang="en-US" sz="4800" dirty="0"/>
              <a:t>Short Quiz</a:t>
            </a:r>
          </a:p>
        </p:txBody>
      </p:sp>
    </p:spTree>
    <p:extLst>
      <p:ext uri="{BB962C8B-B14F-4D97-AF65-F5344CB8AC3E}">
        <p14:creationId xmlns:p14="http://schemas.microsoft.com/office/powerpoint/2010/main" val="3961930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b="1" dirty="0">
                <a:solidFill>
                  <a:schemeClr val="tx1"/>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1669076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680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2" name="Title 1">
            <a:extLst>
              <a:ext uri="{FF2B5EF4-FFF2-40B4-BE49-F238E27FC236}">
                <a16:creationId xmlns:a16="http://schemas.microsoft.com/office/drawing/2014/main" id="{AD874A7C-8C3E-1546-A010-FC6426883AC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56121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05"/>
        <p:cNvGrpSpPr/>
        <p:nvPr/>
      </p:nvGrpSpPr>
      <p:grpSpPr>
        <a:xfrm>
          <a:off x="0" y="0"/>
          <a:ext cx="0" cy="0"/>
          <a:chOff x="0" y="0"/>
          <a:chExt cx="0" cy="0"/>
        </a:xfrm>
      </p:grpSpPr>
      <p:sp>
        <p:nvSpPr>
          <p:cNvPr id="1106" name="Google Shape;1106;p130"/>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Case Study: Prioritizing Early Diabetes Screenings in a fair and equitable way</a:t>
            </a:r>
            <a:endParaRPr dirty="0"/>
          </a:p>
        </p:txBody>
      </p:sp>
      <p:sp>
        <p:nvSpPr>
          <p:cNvPr id="1107" name="Google Shape;1107;p130"/>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0">
              <a:lnSpc>
                <a:spcPct val="100000"/>
              </a:lnSpc>
              <a:spcBef>
                <a:spcPts val="853"/>
              </a:spcBef>
              <a:buNone/>
            </a:pPr>
            <a:endParaRPr dirty="0"/>
          </a:p>
          <a:p>
            <a:pPr marL="0" indent="0">
              <a:lnSpc>
                <a:spcPct val="100000"/>
              </a:lnSpc>
              <a:spcBef>
                <a:spcPts val="853"/>
              </a:spcBef>
              <a:buNone/>
            </a:pPr>
            <a:endParaRPr dirty="0"/>
          </a:p>
        </p:txBody>
      </p:sp>
      <p:pic>
        <p:nvPicPr>
          <p:cNvPr id="4" name="Picture 3">
            <a:extLst>
              <a:ext uri="{FF2B5EF4-FFF2-40B4-BE49-F238E27FC236}">
                <a16:creationId xmlns:a16="http://schemas.microsoft.com/office/drawing/2014/main" id="{2CB9B1F2-2F28-AB45-84C4-BE22CE235175}"/>
              </a:ext>
            </a:extLst>
          </p:cNvPr>
          <p:cNvPicPr>
            <a:picLocks noChangeAspect="1"/>
          </p:cNvPicPr>
          <p:nvPr/>
        </p:nvPicPr>
        <p:blipFill>
          <a:blip r:embed="rId3"/>
          <a:stretch>
            <a:fillRect/>
          </a:stretch>
        </p:blipFill>
        <p:spPr>
          <a:xfrm>
            <a:off x="6339240" y="1170774"/>
            <a:ext cx="5852761" cy="1156277"/>
          </a:xfrm>
          <a:prstGeom prst="rect">
            <a:avLst/>
          </a:prstGeom>
        </p:spPr>
      </p:pic>
    </p:spTree>
    <p:extLst>
      <p:ext uri="{BB962C8B-B14F-4D97-AF65-F5344CB8AC3E}">
        <p14:creationId xmlns:p14="http://schemas.microsoft.com/office/powerpoint/2010/main" val="270085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57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0502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2746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P@10%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16836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1626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39043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b="1" dirty="0">
                <a:solidFill>
                  <a:schemeClr val="tx1"/>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2280787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highlight>
                  <a:srgbClr val="FFFF00"/>
                </a:highlight>
              </a:rPr>
              <a:t>Update assignment TBD?</a:t>
            </a:r>
          </a:p>
          <a:p>
            <a:r>
              <a:rPr lang="en-US" dirty="0"/>
              <a:t>Readings for Tuesday: causality and field validation</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3200" dirty="0">
                <a:solidFill>
                  <a:schemeClr val="tx1"/>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b="1" dirty="0">
                <a:solidFill>
                  <a:schemeClr val="tx1"/>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128301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discussing with your team this week</a:t>
            </a:r>
          </a:p>
          <a:p>
            <a:pPr lvl="1"/>
            <a:r>
              <a:rPr lang="en-US" dirty="0"/>
              <a:t>Fairness metrics and group attributes</a:t>
            </a:r>
            <a:br>
              <a:rPr lang="en-US" dirty="0"/>
            </a:br>
            <a:endParaRPr lang="en-US" dirty="0"/>
          </a:p>
          <a:p>
            <a:r>
              <a:rPr lang="en-US" dirty="0"/>
              <a:t>What you should be building this week</a:t>
            </a:r>
          </a:p>
          <a:p>
            <a:pPr lvl="1"/>
            <a:r>
              <a:rPr lang="en-US" b="1" dirty="0"/>
              <a:t>Models</a:t>
            </a:r>
            <a:r>
              <a:rPr lang="en-US" dirty="0"/>
              <a:t>: Finishing up any last additions to your model grid &amp; selection</a:t>
            </a:r>
          </a:p>
          <a:p>
            <a:pPr lvl="1"/>
            <a:r>
              <a:rPr lang="en-US" b="1" dirty="0"/>
              <a:t>Bias Audit</a:t>
            </a:r>
            <a:r>
              <a:rPr lang="en-US" dirty="0"/>
              <a:t>: Evaluating trade-offs between fairness and performance metrics in your model grid</a:t>
            </a:r>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chemeClr val="accent4"/>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Recap: 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934423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2222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Privacy, Inference, and Levels of control</a:t>
            </a:r>
          </a:p>
        </p:txBody>
      </p:sp>
      <p:sp>
        <p:nvSpPr>
          <p:cNvPr id="2" name="TextBox 1">
            <a:extLst>
              <a:ext uri="{FF2B5EF4-FFF2-40B4-BE49-F238E27FC236}">
                <a16:creationId xmlns:a16="http://schemas.microsoft.com/office/drawing/2014/main" id="{2A326CCE-5818-A040-AD18-4D8D720D0843}"/>
              </a:ext>
            </a:extLst>
          </p:cNvPr>
          <p:cNvSpPr txBox="1"/>
          <p:nvPr/>
        </p:nvSpPr>
        <p:spPr>
          <a:xfrm>
            <a:off x="4859773" y="1921239"/>
            <a:ext cx="2319866" cy="318100"/>
          </a:xfrm>
          <a:prstGeom prst="rect">
            <a:avLst/>
          </a:prstGeom>
          <a:noFill/>
        </p:spPr>
        <p:txBody>
          <a:bodyPr wrap="none" rtlCol="0">
            <a:spAutoFit/>
          </a:bodyPr>
          <a:lstStyle/>
          <a:p>
            <a:r>
              <a:rPr lang="en-US" sz="1467" b="1" dirty="0">
                <a:solidFill>
                  <a:schemeClr val="bg1"/>
                </a:solidFill>
              </a:rPr>
              <a:t>(Not collecting my data)</a:t>
            </a:r>
          </a:p>
        </p:txBody>
      </p:sp>
      <p:sp>
        <p:nvSpPr>
          <p:cNvPr id="5" name="TextBox 4">
            <a:extLst>
              <a:ext uri="{FF2B5EF4-FFF2-40B4-BE49-F238E27FC236}">
                <a16:creationId xmlns:a16="http://schemas.microsoft.com/office/drawing/2014/main" id="{FE173662-5428-1643-9782-8F8261E4F555}"/>
              </a:ext>
            </a:extLst>
          </p:cNvPr>
          <p:cNvSpPr txBox="1"/>
          <p:nvPr/>
        </p:nvSpPr>
        <p:spPr>
          <a:xfrm>
            <a:off x="4630009" y="2704183"/>
            <a:ext cx="2904962" cy="318100"/>
          </a:xfrm>
          <a:prstGeom prst="rect">
            <a:avLst/>
          </a:prstGeom>
          <a:noFill/>
        </p:spPr>
        <p:txBody>
          <a:bodyPr wrap="none" rtlCol="0">
            <a:spAutoFit/>
          </a:bodyPr>
          <a:lstStyle/>
          <a:p>
            <a:r>
              <a:rPr lang="en-US" sz="1467" b="1" dirty="0">
                <a:solidFill>
                  <a:schemeClr val="bg1"/>
                </a:solidFill>
              </a:rPr>
              <a:t>(Not giving access to my data)</a:t>
            </a:r>
          </a:p>
        </p:txBody>
      </p:sp>
      <p:sp>
        <p:nvSpPr>
          <p:cNvPr id="6" name="TextBox 5">
            <a:extLst>
              <a:ext uri="{FF2B5EF4-FFF2-40B4-BE49-F238E27FC236}">
                <a16:creationId xmlns:a16="http://schemas.microsoft.com/office/drawing/2014/main" id="{95C36249-A4CB-F94E-AEDB-BE012A520682}"/>
              </a:ext>
            </a:extLst>
          </p:cNvPr>
          <p:cNvSpPr txBox="1"/>
          <p:nvPr/>
        </p:nvSpPr>
        <p:spPr>
          <a:xfrm>
            <a:off x="4920609" y="4119833"/>
            <a:ext cx="1950212" cy="769634"/>
          </a:xfrm>
          <a:prstGeom prst="rect">
            <a:avLst/>
          </a:prstGeom>
          <a:noFill/>
        </p:spPr>
        <p:txBody>
          <a:bodyPr wrap="square" rtlCol="0">
            <a:spAutoFit/>
          </a:bodyPr>
          <a:lstStyle/>
          <a:p>
            <a:pPr algn="ctr"/>
            <a:r>
              <a:rPr lang="en-US" sz="1467" b="1" dirty="0">
                <a:solidFill>
                  <a:schemeClr val="bg1"/>
                </a:solidFill>
              </a:rPr>
              <a:t>(Not inferring something about  me)</a:t>
            </a:r>
          </a:p>
        </p:txBody>
      </p:sp>
      <p:sp>
        <p:nvSpPr>
          <p:cNvPr id="7" name="TextBox 6">
            <a:extLst>
              <a:ext uri="{FF2B5EF4-FFF2-40B4-BE49-F238E27FC236}">
                <a16:creationId xmlns:a16="http://schemas.microsoft.com/office/drawing/2014/main" id="{6BF31756-FC0A-4142-809F-2BCFA1DD7F25}"/>
              </a:ext>
            </a:extLst>
          </p:cNvPr>
          <p:cNvSpPr txBox="1"/>
          <p:nvPr/>
        </p:nvSpPr>
        <p:spPr>
          <a:xfrm>
            <a:off x="256196" y="1042351"/>
            <a:ext cx="9557425" cy="954107"/>
          </a:xfrm>
          <a:prstGeom prst="rect">
            <a:avLst/>
          </a:prstGeom>
          <a:noFill/>
        </p:spPr>
        <p:txBody>
          <a:bodyPr wrap="none" rtlCol="0">
            <a:spAutoFit/>
          </a:bodyPr>
          <a:lstStyle/>
          <a:p>
            <a:r>
              <a:rPr lang="en-US" sz="2800" dirty="0"/>
              <a:t>While we may want controls at all levels, we want stronger </a:t>
            </a:r>
          </a:p>
          <a:p>
            <a:r>
              <a:rPr lang="en-US" sz="2800" dirty="0"/>
              <a:t>controls as we go down these levels </a:t>
            </a:r>
          </a:p>
        </p:txBody>
      </p:sp>
      <p:graphicFrame>
        <p:nvGraphicFramePr>
          <p:cNvPr id="10" name="Content Placeholder 3">
            <a:extLst>
              <a:ext uri="{FF2B5EF4-FFF2-40B4-BE49-F238E27FC236}">
                <a16:creationId xmlns:a16="http://schemas.microsoft.com/office/drawing/2014/main" id="{80FD20FD-B02B-7E40-89CB-E4DBD731FA24}"/>
              </a:ext>
            </a:extLst>
          </p:cNvPr>
          <p:cNvGraphicFramePr>
            <a:graphicFrameLocks/>
          </p:cNvGraphicFramePr>
          <p:nvPr/>
        </p:nvGraphicFramePr>
        <p:xfrm>
          <a:off x="1212678" y="2312241"/>
          <a:ext cx="9366074" cy="438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84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8249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704453-EA88-9248-BF43-E236B54738F1}"/>
              </a:ext>
            </a:extLst>
          </p:cNvPr>
          <p:cNvSpPr>
            <a:spLocks noGrp="1"/>
          </p:cNvSpPr>
          <p:nvPr>
            <p:ph type="title"/>
          </p:nvPr>
        </p:nvSpPr>
        <p:spPr/>
        <p:txBody>
          <a:bodyPr/>
          <a:lstStyle/>
          <a:p>
            <a:r>
              <a:rPr lang="en-US" sz="3200" dirty="0"/>
              <a:t>Transparency is </a:t>
            </a:r>
            <a:r>
              <a:rPr lang="en-US" sz="3200" u="sng" dirty="0"/>
              <a:t>not</a:t>
            </a:r>
            <a:r>
              <a:rPr lang="en-US" sz="3200" dirty="0"/>
              <a:t> about displaying the model that was built</a:t>
            </a:r>
          </a:p>
        </p:txBody>
      </p:sp>
      <p:pic>
        <p:nvPicPr>
          <p:cNvPr id="4" name="Picture 3">
            <a:extLst>
              <a:ext uri="{FF2B5EF4-FFF2-40B4-BE49-F238E27FC236}">
                <a16:creationId xmlns:a16="http://schemas.microsoft.com/office/drawing/2014/main" id="{07E5C195-C6A2-C741-ACC3-68B8767A583C}"/>
              </a:ext>
            </a:extLst>
          </p:cNvPr>
          <p:cNvPicPr>
            <a:picLocks noChangeAspect="1"/>
          </p:cNvPicPr>
          <p:nvPr/>
        </p:nvPicPr>
        <p:blipFill>
          <a:blip r:embed="rId2"/>
          <a:stretch>
            <a:fillRect/>
          </a:stretch>
        </p:blipFill>
        <p:spPr>
          <a:xfrm>
            <a:off x="3296578" y="1069676"/>
            <a:ext cx="5598845" cy="5300112"/>
          </a:xfrm>
          <a:prstGeom prst="rect">
            <a:avLst/>
          </a:prstGeom>
        </p:spPr>
      </p:pic>
    </p:spTree>
    <p:extLst>
      <p:ext uri="{BB962C8B-B14F-4D97-AF65-F5344CB8AC3E}">
        <p14:creationId xmlns:p14="http://schemas.microsoft.com/office/powerpoint/2010/main" val="418686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does it take for an analysis to be transparent?</a:t>
            </a:r>
          </a:p>
        </p:txBody>
      </p:sp>
      <p:sp>
        <p:nvSpPr>
          <p:cNvPr id="2" name="Content Placeholder 1"/>
          <p:cNvSpPr>
            <a:spLocks noGrp="1"/>
          </p:cNvSpPr>
          <p:nvPr>
            <p:ph type="body" idx="1"/>
          </p:nvPr>
        </p:nvSpPr>
        <p:spPr/>
        <p:txBody>
          <a:bodyPr/>
          <a:lstStyle/>
          <a:p>
            <a:r>
              <a:rPr lang="en-US" dirty="0"/>
              <a:t>Code for the analysis</a:t>
            </a:r>
          </a:p>
          <a:p>
            <a:r>
              <a:rPr lang="en-US" dirty="0"/>
              <a:t>Model that was built</a:t>
            </a:r>
          </a:p>
          <a:p>
            <a:r>
              <a:rPr lang="en-US" dirty="0"/>
              <a:t>Data that was used</a:t>
            </a:r>
          </a:p>
          <a:p>
            <a:r>
              <a:rPr lang="en-US" dirty="0"/>
              <a:t>…</a:t>
            </a:r>
          </a:p>
        </p:txBody>
      </p:sp>
    </p:spTree>
    <p:extLst>
      <p:ext uri="{BB962C8B-B14F-4D97-AF65-F5344CB8AC3E}">
        <p14:creationId xmlns:p14="http://schemas.microsoft.com/office/powerpoint/2010/main" val="807720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509575" lvl="2"/>
            <a:r>
              <a:rPr lang="en-US" sz="3733" dirty="0">
                <a:solidFill>
                  <a:schemeClr val="bg1"/>
                </a:solidFill>
              </a:rPr>
              <a:t>We have to be able to explain and disclose</a:t>
            </a:r>
          </a:p>
        </p:txBody>
      </p:sp>
      <p:sp>
        <p:nvSpPr>
          <p:cNvPr id="2" name="Content Placeholder 1"/>
          <p:cNvSpPr>
            <a:spLocks noGrp="1"/>
          </p:cNvSpPr>
          <p:nvPr>
            <p:ph type="body" idx="1"/>
          </p:nvPr>
        </p:nvSpPr>
        <p:spPr>
          <a:xfrm>
            <a:off x="415600" y="1151400"/>
            <a:ext cx="11360700" cy="4555200"/>
          </a:xfrm>
        </p:spPr>
        <p:txBody>
          <a:bodyPr/>
          <a:lstStyle/>
          <a:p>
            <a:pPr lvl="1">
              <a:buFont typeface="Arial"/>
              <a:buChar char="•"/>
            </a:pPr>
            <a:r>
              <a:rPr lang="en-US" sz="2667" dirty="0"/>
              <a:t>Processes—what the analysis pipeline and algorithm does</a:t>
            </a:r>
          </a:p>
          <a:p>
            <a:pPr lvl="1">
              <a:buFont typeface="Arial"/>
              <a:buChar char="•"/>
            </a:pPr>
            <a:r>
              <a:rPr lang="en-US" sz="2667" dirty="0"/>
              <a:t>How it does it</a:t>
            </a:r>
          </a:p>
          <a:p>
            <a:pPr lvl="1">
              <a:buFont typeface="Arial"/>
              <a:buChar char="•"/>
            </a:pPr>
            <a:r>
              <a:rPr lang="en-US" sz="2667" dirty="0"/>
              <a:t>Who controls the algorithm </a:t>
            </a:r>
          </a:p>
          <a:p>
            <a:pPr lvl="1">
              <a:buFont typeface="Arial"/>
              <a:buChar char="•"/>
            </a:pPr>
            <a:r>
              <a:rPr lang="en-US" sz="2667" dirty="0"/>
              <a:t>What data does it use</a:t>
            </a:r>
          </a:p>
          <a:p>
            <a:pPr lvl="1">
              <a:buFont typeface="Arial"/>
              <a:buChar char="•"/>
            </a:pPr>
            <a:r>
              <a:rPr lang="en-US" sz="2667" dirty="0"/>
              <a:t>What is it being asked to optimize for</a:t>
            </a:r>
          </a:p>
          <a:p>
            <a:pPr lvl="1">
              <a:buFont typeface="Arial"/>
              <a:buChar char="•"/>
            </a:pPr>
            <a:r>
              <a:rPr lang="en-US" sz="2667" dirty="0"/>
              <a:t>How well did it do what it was asked to do</a:t>
            </a:r>
          </a:p>
          <a:p>
            <a:pPr lvl="1">
              <a:buFont typeface="Arial"/>
              <a:buChar char="•"/>
            </a:pPr>
            <a:r>
              <a:rPr lang="en-US" sz="2667" dirty="0"/>
              <a:t>What was its impact on different types of people</a:t>
            </a:r>
          </a:p>
          <a:p>
            <a:endParaRPr lang="en-US" dirty="0"/>
          </a:p>
        </p:txBody>
      </p:sp>
    </p:spTree>
    <p:extLst>
      <p:ext uri="{BB962C8B-B14F-4D97-AF65-F5344CB8AC3E}">
        <p14:creationId xmlns:p14="http://schemas.microsoft.com/office/powerpoint/2010/main" val="346538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2535736204"/>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1544439910"/>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445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Trustworthiness and Accountability </a:t>
            </a:r>
          </a:p>
        </p:txBody>
      </p:sp>
      <p:sp>
        <p:nvSpPr>
          <p:cNvPr id="2" name="Content Placeholder 1"/>
          <p:cNvSpPr>
            <a:spLocks noGrp="1"/>
          </p:cNvSpPr>
          <p:nvPr>
            <p:ph type="body" idx="1"/>
          </p:nvPr>
        </p:nvSpPr>
        <p:spPr/>
        <p:txBody>
          <a:bodyPr>
            <a:normAutofit/>
          </a:bodyPr>
          <a:lstStyle/>
          <a:p>
            <a:r>
              <a:rPr lang="en-US" dirty="0"/>
              <a:t>Do policymakers understand what the analysis is doing?</a:t>
            </a:r>
          </a:p>
          <a:p>
            <a:endParaRPr lang="en-US" dirty="0"/>
          </a:p>
          <a:p>
            <a:r>
              <a:rPr lang="en-US" dirty="0"/>
              <a:t>Do action-takers understand and trust why they’re getting the recommendations they’re getting?  </a:t>
            </a:r>
          </a:p>
          <a:p>
            <a:endParaRPr lang="en-US" dirty="0"/>
          </a:p>
          <a:p>
            <a:r>
              <a:rPr lang="en-US" dirty="0"/>
              <a:t>Do the people being acted on understand why?</a:t>
            </a:r>
            <a:br>
              <a:rPr lang="en-US" dirty="0"/>
            </a:br>
            <a:endParaRPr lang="en-US" dirty="0"/>
          </a:p>
          <a:p>
            <a:r>
              <a:rPr lang="en-US" dirty="0"/>
              <a:t>What recourse do people being acted on have to appeal these decisions or identify and correct errors in the data or system?</a:t>
            </a:r>
          </a:p>
          <a:p>
            <a:endParaRPr lang="en-US" dirty="0"/>
          </a:p>
          <a:p>
            <a:endParaRPr lang="en-US" dirty="0"/>
          </a:p>
        </p:txBody>
      </p:sp>
    </p:spTree>
    <p:extLst>
      <p:ext uri="{BB962C8B-B14F-4D97-AF65-F5344CB8AC3E}">
        <p14:creationId xmlns:p14="http://schemas.microsoft.com/office/powerpoint/2010/main" val="14426214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Trustworthiness and Accountability </a:t>
            </a:r>
          </a:p>
        </p:txBody>
      </p:sp>
      <p:sp>
        <p:nvSpPr>
          <p:cNvPr id="2" name="Content Placeholder 1"/>
          <p:cNvSpPr>
            <a:spLocks noGrp="1"/>
          </p:cNvSpPr>
          <p:nvPr>
            <p:ph type="body" idx="1"/>
          </p:nvPr>
        </p:nvSpPr>
        <p:spPr/>
        <p:txBody>
          <a:bodyPr>
            <a:normAutofit/>
          </a:bodyPr>
          <a:lstStyle/>
          <a:p>
            <a:r>
              <a:rPr lang="en-US" dirty="0"/>
              <a:t>Who is accountable for the actions?</a:t>
            </a:r>
          </a:p>
          <a:p>
            <a:endParaRPr lang="en-US" dirty="0"/>
          </a:p>
          <a:p>
            <a:r>
              <a:rPr lang="en-US" dirty="0"/>
              <a:t>Who is deciding on the values encoded in the system?</a:t>
            </a:r>
            <a:br>
              <a:rPr lang="en-US" dirty="0"/>
            </a:br>
            <a:endParaRPr lang="en-US" dirty="0"/>
          </a:p>
          <a:p>
            <a:r>
              <a:rPr lang="en-US" dirty="0"/>
              <a:t>Who is deciding when to (and not to) undertake a project?</a:t>
            </a:r>
          </a:p>
          <a:p>
            <a:endParaRPr lang="en-US" dirty="0"/>
          </a:p>
          <a:p>
            <a:r>
              <a:rPr lang="en-US" dirty="0"/>
              <a:t>How is the tradeoff between false positive and false negatives being set?</a:t>
            </a:r>
          </a:p>
        </p:txBody>
      </p:sp>
    </p:spTree>
    <p:extLst>
      <p:ext uri="{BB962C8B-B14F-4D97-AF65-F5344CB8AC3E}">
        <p14:creationId xmlns:p14="http://schemas.microsoft.com/office/powerpoint/2010/main" val="3090402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733" dirty="0"/>
              <a:t>The Role for Interpretability</a:t>
            </a:r>
          </a:p>
        </p:txBody>
      </p:sp>
      <p:sp>
        <p:nvSpPr>
          <p:cNvPr id="2" name="Content Placeholder 1"/>
          <p:cNvSpPr>
            <a:spLocks noGrp="1"/>
          </p:cNvSpPr>
          <p:nvPr>
            <p:ph type="body" idx="1"/>
          </p:nvPr>
        </p:nvSpPr>
        <p:spPr/>
        <p:txBody>
          <a:bodyPr/>
          <a:lstStyle/>
          <a:p>
            <a:r>
              <a:rPr lang="en-US" dirty="0"/>
              <a:t>Debugging the Model</a:t>
            </a:r>
            <a:br>
              <a:rPr lang="en-US" dirty="0"/>
            </a:br>
            <a:endParaRPr lang="en-US" dirty="0"/>
          </a:p>
          <a:p>
            <a:r>
              <a:rPr lang="en-US" dirty="0"/>
              <a:t>Creating and increasing trust and adoption</a:t>
            </a:r>
            <a:br>
              <a:rPr lang="en-US" dirty="0"/>
            </a:br>
            <a:endParaRPr lang="en-US" dirty="0"/>
          </a:p>
          <a:p>
            <a:r>
              <a:rPr lang="en-US" dirty="0"/>
              <a:t>Improving the decisions being made</a:t>
            </a:r>
            <a:br>
              <a:rPr lang="en-US" dirty="0"/>
            </a:br>
            <a:endParaRPr lang="en-US" dirty="0"/>
          </a:p>
          <a:p>
            <a:r>
              <a:rPr lang="en-US" dirty="0"/>
              <a:t>Selecting appropriate interventions</a:t>
            </a:r>
            <a:br>
              <a:rPr lang="en-US" dirty="0"/>
            </a:br>
            <a:endParaRPr lang="en-US" dirty="0"/>
          </a:p>
          <a:p>
            <a:r>
              <a:rPr lang="en-US" dirty="0"/>
              <a:t>Legal Recourse </a:t>
            </a:r>
          </a:p>
        </p:txBody>
      </p:sp>
    </p:spTree>
    <p:extLst>
      <p:ext uri="{BB962C8B-B14F-4D97-AF65-F5344CB8AC3E}">
        <p14:creationId xmlns:p14="http://schemas.microsoft.com/office/powerpoint/2010/main" val="2936295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D1BC4-5573-9742-A0FE-7F1AAEAFE05A}"/>
              </a:ext>
            </a:extLst>
          </p:cNvPr>
          <p:cNvSpPr>
            <a:spLocks noGrp="1"/>
          </p:cNvSpPr>
          <p:nvPr>
            <p:ph type="title"/>
          </p:nvPr>
        </p:nvSpPr>
        <p:spPr/>
        <p:txBody>
          <a:bodyPr/>
          <a:lstStyle/>
          <a:p>
            <a:r>
              <a:rPr lang="en-US" sz="3200" dirty="0"/>
              <a:t>What is a good explanation and how do we evaluate one?</a:t>
            </a:r>
          </a:p>
        </p:txBody>
      </p:sp>
      <p:sp>
        <p:nvSpPr>
          <p:cNvPr id="2" name="Content Placeholder 1">
            <a:extLst>
              <a:ext uri="{FF2B5EF4-FFF2-40B4-BE49-F238E27FC236}">
                <a16:creationId xmlns:a16="http://schemas.microsoft.com/office/drawing/2014/main" id="{B5B18622-A589-7D4A-8AC4-5B4C9E3DDDD4}"/>
              </a:ext>
            </a:extLst>
          </p:cNvPr>
          <p:cNvSpPr>
            <a:spLocks noGrp="1"/>
          </p:cNvSpPr>
          <p:nvPr>
            <p:ph type="body" idx="1"/>
          </p:nvPr>
        </p:nvSpPr>
        <p:spPr>
          <a:xfrm>
            <a:off x="415600" y="1259905"/>
            <a:ext cx="11360700" cy="4555200"/>
          </a:xfrm>
        </p:spPr>
        <p:txBody>
          <a:bodyPr/>
          <a:lstStyle/>
          <a:p>
            <a:r>
              <a:rPr lang="en-US" dirty="0"/>
              <a:t>Ideally: We want human understandability and fidelity to the actual model</a:t>
            </a:r>
          </a:p>
          <a:p>
            <a:r>
              <a:rPr lang="en-US" dirty="0"/>
              <a:t>Task Specific: We want an explanation to improve the performance of the Human-ML system</a:t>
            </a:r>
          </a:p>
          <a:p>
            <a:endParaRPr lang="en-US" dirty="0"/>
          </a:p>
          <a:p>
            <a:endParaRPr lang="en-US" dirty="0"/>
          </a:p>
        </p:txBody>
      </p:sp>
      <p:grpSp>
        <p:nvGrpSpPr>
          <p:cNvPr id="27" name="Group 26">
            <a:extLst>
              <a:ext uri="{FF2B5EF4-FFF2-40B4-BE49-F238E27FC236}">
                <a16:creationId xmlns:a16="http://schemas.microsoft.com/office/drawing/2014/main" id="{3E090795-9AA4-C441-9A1A-D7A5A17C84BE}"/>
              </a:ext>
            </a:extLst>
          </p:cNvPr>
          <p:cNvGrpSpPr/>
          <p:nvPr/>
        </p:nvGrpSpPr>
        <p:grpSpPr>
          <a:xfrm>
            <a:off x="762894" y="2889751"/>
            <a:ext cx="9917297" cy="1405919"/>
            <a:chOff x="572170" y="2167313"/>
            <a:chExt cx="7437973" cy="1054439"/>
          </a:xfrm>
        </p:grpSpPr>
        <p:pic>
          <p:nvPicPr>
            <p:cNvPr id="4" name="Picture 3">
              <a:extLst>
                <a:ext uri="{FF2B5EF4-FFF2-40B4-BE49-F238E27FC236}">
                  <a16:creationId xmlns:a16="http://schemas.microsoft.com/office/drawing/2014/main" id="{8624F8F7-EE3D-0146-9768-3CAF55BB9511}"/>
                </a:ext>
              </a:extLst>
            </p:cNvPr>
            <p:cNvPicPr>
              <a:picLocks noChangeAspect="1"/>
            </p:cNvPicPr>
            <p:nvPr/>
          </p:nvPicPr>
          <p:blipFill>
            <a:blip r:embed="rId2"/>
            <a:stretch>
              <a:fillRect/>
            </a:stretch>
          </p:blipFill>
          <p:spPr>
            <a:xfrm>
              <a:off x="723138" y="2172208"/>
              <a:ext cx="758412" cy="802378"/>
            </a:xfrm>
            <a:prstGeom prst="rect">
              <a:avLst/>
            </a:prstGeom>
          </p:spPr>
        </p:pic>
        <p:sp>
          <p:nvSpPr>
            <p:cNvPr id="5" name="TextBox 4">
              <a:extLst>
                <a:ext uri="{FF2B5EF4-FFF2-40B4-BE49-F238E27FC236}">
                  <a16:creationId xmlns:a16="http://schemas.microsoft.com/office/drawing/2014/main" id="{6CC73A65-63A9-EF41-86C4-D44EFBF22729}"/>
                </a:ext>
              </a:extLst>
            </p:cNvPr>
            <p:cNvSpPr txBox="1"/>
            <p:nvPr/>
          </p:nvSpPr>
          <p:spPr>
            <a:xfrm>
              <a:off x="572170" y="2888996"/>
              <a:ext cx="1038987" cy="315423"/>
            </a:xfrm>
            <a:prstGeom prst="rect">
              <a:avLst/>
            </a:prstGeom>
            <a:noFill/>
          </p:spPr>
          <p:txBody>
            <a:bodyPr wrap="none" rtlCol="0">
              <a:spAutoFit/>
            </a:bodyPr>
            <a:lstStyle/>
            <a:p>
              <a:r>
                <a:rPr lang="en-US" sz="2133" dirty="0"/>
                <a:t>ML Model</a:t>
              </a:r>
            </a:p>
          </p:txBody>
        </p:sp>
        <p:cxnSp>
          <p:nvCxnSpPr>
            <p:cNvPr id="9" name="Straight Arrow Connector 8">
              <a:extLst>
                <a:ext uri="{FF2B5EF4-FFF2-40B4-BE49-F238E27FC236}">
                  <a16:creationId xmlns:a16="http://schemas.microsoft.com/office/drawing/2014/main" id="{E2F90A87-19B2-3944-BEFF-3EE4C45E15FF}"/>
                </a:ext>
              </a:extLst>
            </p:cNvPr>
            <p:cNvCxnSpPr>
              <a:cxnSpLocks/>
            </p:cNvCxnSpPr>
            <p:nvPr/>
          </p:nvCxnSpPr>
          <p:spPr>
            <a:xfrm>
              <a:off x="1682496" y="2573397"/>
              <a:ext cx="2468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843DCEC-FD9B-2F45-AD48-47DEB6CBDE50}"/>
                </a:ext>
              </a:extLst>
            </p:cNvPr>
            <p:cNvPicPr>
              <a:picLocks noChangeAspect="1"/>
            </p:cNvPicPr>
            <p:nvPr/>
          </p:nvPicPr>
          <p:blipFill>
            <a:blip r:embed="rId3"/>
            <a:stretch>
              <a:fillRect/>
            </a:stretch>
          </p:blipFill>
          <p:spPr>
            <a:xfrm>
              <a:off x="4352322" y="2167313"/>
              <a:ext cx="729292" cy="739016"/>
            </a:xfrm>
            <a:prstGeom prst="rect">
              <a:avLst/>
            </a:prstGeom>
          </p:spPr>
        </p:pic>
        <p:sp>
          <p:nvSpPr>
            <p:cNvPr id="12" name="TextBox 11">
              <a:extLst>
                <a:ext uri="{FF2B5EF4-FFF2-40B4-BE49-F238E27FC236}">
                  <a16:creationId xmlns:a16="http://schemas.microsoft.com/office/drawing/2014/main" id="{ED7402BC-104D-8F4A-9627-99A70A1796FA}"/>
                </a:ext>
              </a:extLst>
            </p:cNvPr>
            <p:cNvSpPr txBox="1"/>
            <p:nvPr/>
          </p:nvSpPr>
          <p:spPr>
            <a:xfrm>
              <a:off x="3685371" y="2906329"/>
              <a:ext cx="2280913" cy="315423"/>
            </a:xfrm>
            <a:prstGeom prst="rect">
              <a:avLst/>
            </a:prstGeom>
            <a:noFill/>
          </p:spPr>
          <p:txBody>
            <a:bodyPr wrap="none" rtlCol="0">
              <a:spAutoFit/>
            </a:bodyPr>
            <a:lstStyle/>
            <a:p>
              <a:r>
                <a:rPr lang="en-US" sz="2133" dirty="0"/>
                <a:t>Human Decision-maker</a:t>
              </a:r>
            </a:p>
          </p:txBody>
        </p:sp>
        <p:cxnSp>
          <p:nvCxnSpPr>
            <p:cNvPr id="13" name="Straight Arrow Connector 12">
              <a:extLst>
                <a:ext uri="{FF2B5EF4-FFF2-40B4-BE49-F238E27FC236}">
                  <a16:creationId xmlns:a16="http://schemas.microsoft.com/office/drawing/2014/main" id="{11E1C5C0-6CA5-774F-ADFA-5E5C5C661665}"/>
                </a:ext>
              </a:extLst>
            </p:cNvPr>
            <p:cNvCxnSpPr>
              <a:cxnSpLocks/>
            </p:cNvCxnSpPr>
            <p:nvPr/>
          </p:nvCxnSpPr>
          <p:spPr>
            <a:xfrm>
              <a:off x="5236464" y="2573397"/>
              <a:ext cx="19141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B1B44E6A-381D-1B4D-BC8C-719AE60C2F19}"/>
                </a:ext>
              </a:extLst>
            </p:cNvPr>
            <p:cNvSpPr/>
            <p:nvPr/>
          </p:nvSpPr>
          <p:spPr>
            <a:xfrm>
              <a:off x="7271326" y="2326368"/>
              <a:ext cx="738817" cy="548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73%</a:t>
              </a:r>
            </a:p>
          </p:txBody>
        </p:sp>
      </p:grpSp>
      <p:grpSp>
        <p:nvGrpSpPr>
          <p:cNvPr id="28" name="Group 27">
            <a:extLst>
              <a:ext uri="{FF2B5EF4-FFF2-40B4-BE49-F238E27FC236}">
                <a16:creationId xmlns:a16="http://schemas.microsoft.com/office/drawing/2014/main" id="{142F9EAD-38BB-7445-9ADA-A2A884C4FDDE}"/>
              </a:ext>
            </a:extLst>
          </p:cNvPr>
          <p:cNvGrpSpPr/>
          <p:nvPr/>
        </p:nvGrpSpPr>
        <p:grpSpPr>
          <a:xfrm>
            <a:off x="673486" y="4887026"/>
            <a:ext cx="9917297" cy="1759806"/>
            <a:chOff x="505114" y="3665270"/>
            <a:chExt cx="7437973" cy="1319855"/>
          </a:xfrm>
        </p:grpSpPr>
        <p:pic>
          <p:nvPicPr>
            <p:cNvPr id="16" name="Picture 15">
              <a:extLst>
                <a:ext uri="{FF2B5EF4-FFF2-40B4-BE49-F238E27FC236}">
                  <a16:creationId xmlns:a16="http://schemas.microsoft.com/office/drawing/2014/main" id="{344FAE15-7BE2-EC4F-9079-496FFB14B687}"/>
                </a:ext>
              </a:extLst>
            </p:cNvPr>
            <p:cNvPicPr>
              <a:picLocks noChangeAspect="1"/>
            </p:cNvPicPr>
            <p:nvPr/>
          </p:nvPicPr>
          <p:blipFill>
            <a:blip r:embed="rId2"/>
            <a:stretch>
              <a:fillRect/>
            </a:stretch>
          </p:blipFill>
          <p:spPr>
            <a:xfrm>
              <a:off x="656082" y="3670165"/>
              <a:ext cx="758412" cy="802378"/>
            </a:xfrm>
            <a:prstGeom prst="rect">
              <a:avLst/>
            </a:prstGeom>
          </p:spPr>
        </p:pic>
        <p:sp>
          <p:nvSpPr>
            <p:cNvPr id="17" name="TextBox 16">
              <a:extLst>
                <a:ext uri="{FF2B5EF4-FFF2-40B4-BE49-F238E27FC236}">
                  <a16:creationId xmlns:a16="http://schemas.microsoft.com/office/drawing/2014/main" id="{128CD949-1E1D-5D46-A9EA-C97F275038DD}"/>
                </a:ext>
              </a:extLst>
            </p:cNvPr>
            <p:cNvSpPr txBox="1"/>
            <p:nvPr/>
          </p:nvSpPr>
          <p:spPr>
            <a:xfrm>
              <a:off x="505114" y="4450961"/>
              <a:ext cx="1038987" cy="315423"/>
            </a:xfrm>
            <a:prstGeom prst="rect">
              <a:avLst/>
            </a:prstGeom>
            <a:noFill/>
          </p:spPr>
          <p:txBody>
            <a:bodyPr wrap="none" rtlCol="0">
              <a:spAutoFit/>
            </a:bodyPr>
            <a:lstStyle/>
            <a:p>
              <a:r>
                <a:rPr lang="en-US" sz="2133" dirty="0"/>
                <a:t>ML Model</a:t>
              </a:r>
            </a:p>
          </p:txBody>
        </p:sp>
        <p:cxnSp>
          <p:nvCxnSpPr>
            <p:cNvPr id="18" name="Straight Arrow Connector 17">
              <a:extLst>
                <a:ext uri="{FF2B5EF4-FFF2-40B4-BE49-F238E27FC236}">
                  <a16:creationId xmlns:a16="http://schemas.microsoft.com/office/drawing/2014/main" id="{458CF0AE-0925-CA46-BC9F-A6CA406F97FE}"/>
                </a:ext>
              </a:extLst>
            </p:cNvPr>
            <p:cNvCxnSpPr>
              <a:cxnSpLocks/>
            </p:cNvCxnSpPr>
            <p:nvPr/>
          </p:nvCxnSpPr>
          <p:spPr>
            <a:xfrm>
              <a:off x="1615440" y="4071354"/>
              <a:ext cx="515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C0099A81-CFE3-8E49-BCC8-A1838776C7EF}"/>
                </a:ext>
              </a:extLst>
            </p:cNvPr>
            <p:cNvPicPr>
              <a:picLocks noChangeAspect="1"/>
            </p:cNvPicPr>
            <p:nvPr/>
          </p:nvPicPr>
          <p:blipFill>
            <a:blip r:embed="rId3"/>
            <a:stretch>
              <a:fillRect/>
            </a:stretch>
          </p:blipFill>
          <p:spPr>
            <a:xfrm>
              <a:off x="4285266" y="3665270"/>
              <a:ext cx="729292" cy="739016"/>
            </a:xfrm>
            <a:prstGeom prst="rect">
              <a:avLst/>
            </a:prstGeom>
          </p:spPr>
        </p:pic>
        <p:sp>
          <p:nvSpPr>
            <p:cNvPr id="20" name="TextBox 19">
              <a:extLst>
                <a:ext uri="{FF2B5EF4-FFF2-40B4-BE49-F238E27FC236}">
                  <a16:creationId xmlns:a16="http://schemas.microsoft.com/office/drawing/2014/main" id="{D467A3B7-2DF7-3F40-8DDE-93DBCB6381E8}"/>
                </a:ext>
              </a:extLst>
            </p:cNvPr>
            <p:cNvSpPr txBox="1"/>
            <p:nvPr/>
          </p:nvSpPr>
          <p:spPr>
            <a:xfrm>
              <a:off x="3618315" y="4404286"/>
              <a:ext cx="2280913" cy="315423"/>
            </a:xfrm>
            <a:prstGeom prst="rect">
              <a:avLst/>
            </a:prstGeom>
            <a:noFill/>
          </p:spPr>
          <p:txBody>
            <a:bodyPr wrap="none" rtlCol="0">
              <a:spAutoFit/>
            </a:bodyPr>
            <a:lstStyle/>
            <a:p>
              <a:r>
                <a:rPr lang="en-US" sz="2133" dirty="0"/>
                <a:t>Human Decision-maker</a:t>
              </a:r>
            </a:p>
          </p:txBody>
        </p:sp>
        <p:cxnSp>
          <p:nvCxnSpPr>
            <p:cNvPr id="21" name="Straight Arrow Connector 20">
              <a:extLst>
                <a:ext uri="{FF2B5EF4-FFF2-40B4-BE49-F238E27FC236}">
                  <a16:creationId xmlns:a16="http://schemas.microsoft.com/office/drawing/2014/main" id="{830DC22C-B68A-B446-9D40-EE6ACBE209B7}"/>
                </a:ext>
              </a:extLst>
            </p:cNvPr>
            <p:cNvCxnSpPr>
              <a:cxnSpLocks/>
            </p:cNvCxnSpPr>
            <p:nvPr/>
          </p:nvCxnSpPr>
          <p:spPr>
            <a:xfrm>
              <a:off x="5169408" y="4071354"/>
              <a:ext cx="19141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E6368E84-21DD-1B4E-85BF-547996B10E07}"/>
                </a:ext>
              </a:extLst>
            </p:cNvPr>
            <p:cNvSpPr/>
            <p:nvPr/>
          </p:nvSpPr>
          <p:spPr>
            <a:xfrm>
              <a:off x="7204270" y="3824325"/>
              <a:ext cx="738817" cy="548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a:t>
              </a:r>
            </a:p>
          </p:txBody>
        </p:sp>
        <p:cxnSp>
          <p:nvCxnSpPr>
            <p:cNvPr id="24" name="Straight Arrow Connector 23">
              <a:extLst>
                <a:ext uri="{FF2B5EF4-FFF2-40B4-BE49-F238E27FC236}">
                  <a16:creationId xmlns:a16="http://schemas.microsoft.com/office/drawing/2014/main" id="{16CEDF8E-2B50-4543-A202-1C2BDCFCDA02}"/>
                </a:ext>
              </a:extLst>
            </p:cNvPr>
            <p:cNvCxnSpPr>
              <a:cxnSpLocks/>
            </p:cNvCxnSpPr>
            <p:nvPr/>
          </p:nvCxnSpPr>
          <p:spPr>
            <a:xfrm>
              <a:off x="3496056" y="4071354"/>
              <a:ext cx="515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ounded Rectangular Callout 24">
              <a:extLst>
                <a:ext uri="{FF2B5EF4-FFF2-40B4-BE49-F238E27FC236}">
                  <a16:creationId xmlns:a16="http://schemas.microsoft.com/office/drawing/2014/main" id="{DE745E20-3385-0F4E-A653-8CE14F9EDECE}"/>
                </a:ext>
              </a:extLst>
            </p:cNvPr>
            <p:cNvSpPr/>
            <p:nvPr/>
          </p:nvSpPr>
          <p:spPr>
            <a:xfrm>
              <a:off x="2383536" y="3824325"/>
              <a:ext cx="786384" cy="372771"/>
            </a:xfrm>
            <a:prstGeom prst="wedgeRoundRectCallout">
              <a:avLst>
                <a:gd name="adj1" fmla="val -24321"/>
                <a:gd name="adj2" fmla="val 89483"/>
                <a:gd name="adj3" fmla="val 16667"/>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6" name="TextBox 25">
              <a:extLst>
                <a:ext uri="{FF2B5EF4-FFF2-40B4-BE49-F238E27FC236}">
                  <a16:creationId xmlns:a16="http://schemas.microsoft.com/office/drawing/2014/main" id="{A95FA9F8-525E-434B-91AC-519694D185F2}"/>
                </a:ext>
              </a:extLst>
            </p:cNvPr>
            <p:cNvSpPr txBox="1"/>
            <p:nvPr/>
          </p:nvSpPr>
          <p:spPr>
            <a:xfrm>
              <a:off x="1729570" y="4423529"/>
              <a:ext cx="1873505" cy="561596"/>
            </a:xfrm>
            <a:prstGeom prst="rect">
              <a:avLst/>
            </a:prstGeom>
            <a:noFill/>
          </p:spPr>
          <p:txBody>
            <a:bodyPr wrap="square" rtlCol="0">
              <a:spAutoFit/>
            </a:bodyPr>
            <a:lstStyle/>
            <a:p>
              <a:r>
                <a:rPr lang="en-US" sz="2133" dirty="0"/>
                <a:t>Explanation Module</a:t>
              </a:r>
            </a:p>
          </p:txBody>
        </p:sp>
      </p:grpSp>
    </p:spTree>
    <p:extLst>
      <p:ext uri="{BB962C8B-B14F-4D97-AF65-F5344CB8AC3E}">
        <p14:creationId xmlns:p14="http://schemas.microsoft.com/office/powerpoint/2010/main" val="32384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endParaRPr lang="en-US" dirty="0"/>
          </a:p>
          <a:p>
            <a:endParaRPr lang="en-US" dirty="0"/>
          </a:p>
        </p:txBody>
      </p:sp>
    </p:spTree>
    <p:extLst>
      <p:ext uri="{BB962C8B-B14F-4D97-AF65-F5344CB8AC3E}">
        <p14:creationId xmlns:p14="http://schemas.microsoft.com/office/powerpoint/2010/main" val="3427796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r>
              <a:rPr lang="en-US" dirty="0"/>
              <a:t>Data</a:t>
            </a:r>
          </a:p>
          <a:p>
            <a:pPr lvl="1"/>
            <a:r>
              <a:rPr lang="en-US" dirty="0"/>
              <a:t>Interventions</a:t>
            </a:r>
          </a:p>
          <a:p>
            <a:pPr lvl="1"/>
            <a:r>
              <a:rPr lang="en-US" dirty="0"/>
              <a:t>Counterfactuals</a:t>
            </a:r>
          </a:p>
          <a:p>
            <a:pPr lvl="1"/>
            <a:endParaRPr lang="en-US" dirty="0"/>
          </a:p>
          <a:p>
            <a:r>
              <a:rPr lang="en-US" dirty="0"/>
              <a:t>Are there good use cases for crime prediction?</a:t>
            </a:r>
          </a:p>
          <a:p>
            <a:pPr lvl="1"/>
            <a:endParaRPr lang="en-US" dirty="0"/>
          </a:p>
          <a:p>
            <a:endParaRPr lang="en-US" dirty="0"/>
          </a:p>
        </p:txBody>
      </p:sp>
    </p:spTree>
    <p:extLst>
      <p:ext uri="{BB962C8B-B14F-4D97-AF65-F5344CB8AC3E}">
        <p14:creationId xmlns:p14="http://schemas.microsoft.com/office/powerpoint/2010/main" val="390829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r>
              <a:rPr lang="en-US" dirty="0"/>
              <a:t>Data</a:t>
            </a:r>
          </a:p>
          <a:p>
            <a:pPr lvl="1"/>
            <a:r>
              <a:rPr lang="en-US" dirty="0"/>
              <a:t>Interventions</a:t>
            </a:r>
          </a:p>
          <a:p>
            <a:pPr lvl="1"/>
            <a:r>
              <a:rPr lang="en-US" dirty="0"/>
              <a:t>Counterfactuals</a:t>
            </a:r>
          </a:p>
          <a:p>
            <a:pPr lvl="1"/>
            <a:endParaRPr lang="en-US" dirty="0"/>
          </a:p>
          <a:p>
            <a:r>
              <a:rPr lang="en-US" dirty="0"/>
              <a:t>Are there good use cases for crime prediction?</a:t>
            </a:r>
          </a:p>
          <a:p>
            <a:pPr lvl="1"/>
            <a:r>
              <a:rPr lang="en-US" dirty="0"/>
              <a:t>Preventative Assistance Programs in Criminal Justice?</a:t>
            </a:r>
          </a:p>
          <a:p>
            <a:pPr lvl="1"/>
            <a:endParaRPr lang="en-US" dirty="0"/>
          </a:p>
          <a:p>
            <a:pPr lvl="1"/>
            <a:endParaRPr lang="en-US" dirty="0"/>
          </a:p>
          <a:p>
            <a:endParaRPr lang="en-US" dirty="0"/>
          </a:p>
        </p:txBody>
      </p:sp>
    </p:spTree>
    <p:extLst>
      <p:ext uri="{BB962C8B-B14F-4D97-AF65-F5344CB8AC3E}">
        <p14:creationId xmlns:p14="http://schemas.microsoft.com/office/powerpoint/2010/main" val="3657144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9015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 we need</a:t>
            </a:r>
          </a:p>
        </p:txBody>
      </p:sp>
      <p:sp>
        <p:nvSpPr>
          <p:cNvPr id="2" name="Content Placeholder 1"/>
          <p:cNvSpPr>
            <a:spLocks noGrp="1"/>
          </p:cNvSpPr>
          <p:nvPr>
            <p:ph type="body" idx="1"/>
          </p:nvPr>
        </p:nvSpPr>
        <p:spPr/>
        <p:txBody>
          <a:bodyPr/>
          <a:lstStyle/>
          <a:p>
            <a:r>
              <a:rPr lang="en-US" sz="3200" dirty="0"/>
              <a:t>Training (for analysts, managers, and policymakers)</a:t>
            </a:r>
          </a:p>
          <a:p>
            <a:r>
              <a:rPr lang="en-US" sz="3200" dirty="0"/>
              <a:t>Bias Audit Checklists and Processes</a:t>
            </a:r>
          </a:p>
          <a:p>
            <a:r>
              <a:rPr lang="en-US" sz="3200" dirty="0"/>
              <a:t>Tools (to help AI developers build equitable systems) that are embedded in to the workflow</a:t>
            </a:r>
          </a:p>
          <a:p>
            <a:r>
              <a:rPr lang="en-US" sz="3200" dirty="0"/>
              <a:t>“Insurance” Budget to test, monitor, and evaluate systems for equity</a:t>
            </a:r>
          </a:p>
          <a:p>
            <a:r>
              <a:rPr lang="en-US" sz="3200" dirty="0"/>
              <a:t>Regulations and Review Boards</a:t>
            </a:r>
          </a:p>
          <a:p>
            <a:endParaRPr lang="en-US" sz="3200" dirty="0"/>
          </a:p>
        </p:txBody>
      </p:sp>
    </p:spTree>
    <p:extLst>
      <p:ext uri="{BB962C8B-B14F-4D97-AF65-F5344CB8AC3E}">
        <p14:creationId xmlns:p14="http://schemas.microsoft.com/office/powerpoint/2010/main" val="178933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028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500B8-1330-FB4F-AF71-85948D6E7F8F}"/>
              </a:ext>
            </a:extLst>
          </p:cNvPr>
          <p:cNvSpPr>
            <a:spLocks noGrp="1"/>
          </p:cNvSpPr>
          <p:nvPr>
            <p:ph type="title"/>
          </p:nvPr>
        </p:nvSpPr>
        <p:spPr/>
        <p:txBody>
          <a:bodyPr/>
          <a:lstStyle/>
          <a:p>
            <a:r>
              <a:rPr lang="en-US"/>
              <a:t>Steps we’re taking</a:t>
            </a:r>
            <a:endParaRPr lang="en-US" dirty="0"/>
          </a:p>
        </p:txBody>
      </p:sp>
      <p:sp>
        <p:nvSpPr>
          <p:cNvPr id="2" name="Content Placeholder 1">
            <a:extLst>
              <a:ext uri="{FF2B5EF4-FFF2-40B4-BE49-F238E27FC236}">
                <a16:creationId xmlns:a16="http://schemas.microsoft.com/office/drawing/2014/main" id="{84137514-353A-DD41-BA44-0F3A9BC23025}"/>
              </a:ext>
            </a:extLst>
          </p:cNvPr>
          <p:cNvSpPr>
            <a:spLocks noGrp="1"/>
          </p:cNvSpPr>
          <p:nvPr>
            <p:ph type="body" idx="1"/>
          </p:nvPr>
        </p:nvSpPr>
        <p:spPr>
          <a:xfrm>
            <a:off x="415600" y="1163653"/>
            <a:ext cx="11360700" cy="4555200"/>
          </a:xfrm>
        </p:spPr>
        <p:txBody>
          <a:bodyPr/>
          <a:lstStyle/>
          <a:p>
            <a:r>
              <a:rPr lang="en-US" dirty="0"/>
              <a:t>Training (lots of it)</a:t>
            </a:r>
          </a:p>
          <a:p>
            <a:r>
              <a:rPr lang="en-US" dirty="0"/>
              <a:t>Tools – for different stages of projects embedded in the ML and project workflow</a:t>
            </a:r>
          </a:p>
          <a:p>
            <a:r>
              <a:rPr lang="en-US" dirty="0"/>
              <a:t>Case Studies</a:t>
            </a:r>
          </a:p>
          <a:p>
            <a:r>
              <a:rPr lang="en-US" dirty="0"/>
              <a:t>Providing choices with clear policy implications</a:t>
            </a:r>
          </a:p>
          <a:p>
            <a:r>
              <a:rPr lang="en-US" dirty="0"/>
              <a:t>Focus on outcomes and actions – fair outcomes</a:t>
            </a:r>
          </a:p>
          <a:p>
            <a:r>
              <a:rPr lang="en-US" dirty="0"/>
              <a:t>Experiments</a:t>
            </a:r>
          </a:p>
          <a:p>
            <a:r>
              <a:rPr lang="en-US" dirty="0"/>
              <a:t>Research</a:t>
            </a:r>
          </a:p>
          <a:p>
            <a:pPr lvl="1">
              <a:lnSpc>
                <a:spcPct val="150000"/>
              </a:lnSpc>
              <a:spcBef>
                <a:spcPts val="0"/>
              </a:spcBef>
            </a:pPr>
            <a:r>
              <a:rPr lang="en-US" dirty="0"/>
              <a:t>Discovering biased populations subgroups when we  don’t have predefined “protected” groups</a:t>
            </a:r>
          </a:p>
          <a:p>
            <a:pPr lvl="1">
              <a:lnSpc>
                <a:spcPct val="150000"/>
              </a:lnSpc>
              <a:spcBef>
                <a:spcPts val="0"/>
              </a:spcBef>
            </a:pPr>
            <a:r>
              <a:rPr lang="en-US" dirty="0"/>
              <a:t>Detecting causes/sources of Bias</a:t>
            </a:r>
          </a:p>
          <a:p>
            <a:pPr lvl="1">
              <a:lnSpc>
                <a:spcPct val="150000"/>
              </a:lnSpc>
              <a:spcBef>
                <a:spcPts val="0"/>
              </a:spcBef>
            </a:pPr>
            <a:r>
              <a:rPr lang="en-US" dirty="0"/>
              <a:t>Comparing different approaches to “correct” for the bias</a:t>
            </a:r>
          </a:p>
          <a:p>
            <a:pPr lvl="1">
              <a:lnSpc>
                <a:spcPct val="150000"/>
              </a:lnSpc>
              <a:spcBef>
                <a:spcPts val="0"/>
              </a:spcBef>
            </a:pPr>
            <a:r>
              <a:rPr lang="en-US" dirty="0"/>
              <a:t>Using bias as a primary metric to do model selection over time</a:t>
            </a:r>
          </a:p>
          <a:p>
            <a:endParaRPr lang="en-US" dirty="0"/>
          </a:p>
          <a:p>
            <a:endParaRPr lang="en-US" dirty="0"/>
          </a:p>
        </p:txBody>
      </p:sp>
    </p:spTree>
    <p:extLst>
      <p:ext uri="{BB962C8B-B14F-4D97-AF65-F5344CB8AC3E}">
        <p14:creationId xmlns:p14="http://schemas.microsoft.com/office/powerpoint/2010/main" val="3367392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a:t>
            </a:r>
          </a:p>
        </p:txBody>
      </p:sp>
      <p:sp>
        <p:nvSpPr>
          <p:cNvPr id="4" name="Content Placeholder 3"/>
          <p:cNvSpPr>
            <a:spLocks noGrp="1"/>
          </p:cNvSpPr>
          <p:nvPr>
            <p:ph type="body" idx="1"/>
          </p:nvPr>
        </p:nvSpPr>
        <p:spPr/>
        <p:txBody>
          <a:bodyPr/>
          <a:lstStyle/>
          <a:p>
            <a:r>
              <a:rPr lang="en-US" dirty="0">
                <a:hlinkClick r:id="rId2"/>
              </a:rPr>
              <a:t>Data Science Project Scoping Guide</a:t>
            </a:r>
            <a:endParaRPr lang="en-US" dirty="0"/>
          </a:p>
          <a:p>
            <a:r>
              <a:rPr lang="en-US" dirty="0">
                <a:hlinkClick r:id="rId3"/>
              </a:rPr>
              <a:t>Data Maturity Framework</a:t>
            </a:r>
            <a:endParaRPr lang="en-US" dirty="0"/>
          </a:p>
          <a:p>
            <a:r>
              <a:rPr lang="en-US" dirty="0">
                <a:hlinkClick r:id="rId4"/>
              </a:rPr>
              <a:t>Hitchhikers Guide to DSSG: Data Science Tutorials</a:t>
            </a:r>
            <a:endParaRPr lang="en-US" dirty="0"/>
          </a:p>
          <a:p>
            <a:r>
              <a:rPr lang="en-US" dirty="0"/>
              <a:t>Data Science Tools</a:t>
            </a:r>
          </a:p>
          <a:p>
            <a:pPr lvl="1"/>
            <a:r>
              <a:rPr lang="en-US" dirty="0">
                <a:hlinkClick r:id="rId5"/>
              </a:rPr>
              <a:t>Triage</a:t>
            </a:r>
            <a:r>
              <a:rPr lang="en-US" dirty="0"/>
              <a:t>: data science pipeline (under development)</a:t>
            </a:r>
          </a:p>
          <a:p>
            <a:pPr lvl="1"/>
            <a:r>
              <a:rPr lang="en-US" dirty="0">
                <a:hlinkClick r:id="rId6"/>
              </a:rPr>
              <a:t>Aequitas</a:t>
            </a:r>
            <a:r>
              <a:rPr lang="en-US" dirty="0"/>
              <a:t>: Bias Audit Tool (under development)</a:t>
            </a:r>
          </a:p>
          <a:p>
            <a:pPr lvl="1"/>
            <a:r>
              <a:rPr lang="en-US" dirty="0"/>
              <a:t>Explainer: Explaining individual predictions from ML models (upcoming)</a:t>
            </a:r>
          </a:p>
          <a:p>
            <a:pPr lvl="1"/>
            <a:r>
              <a:rPr lang="en-US" dirty="0"/>
              <a:t>Code for other projects: </a:t>
            </a:r>
            <a:r>
              <a:rPr lang="en-US" dirty="0">
                <a:hlinkClick r:id="rId7"/>
              </a:rPr>
              <a:t>www.</a:t>
            </a:r>
            <a:r>
              <a:rPr lang="en-US" dirty="0">
                <a:latin typeface="Calibri" charset="0"/>
                <a:hlinkClick r:id="rId7"/>
              </a:rPr>
              <a:t>github.com/dssg</a:t>
            </a:r>
            <a:endParaRPr lang="en-US" dirty="0">
              <a:latin typeface="Calibri" charset="0"/>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2001f471e_0_7"/>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FFFFFF"/>
              </a:buClr>
              <a:buSzPts val="3700"/>
              <a:buNone/>
            </a:pPr>
            <a:r>
              <a:rPr lang="en-US"/>
              <a:t>Reminders</a:t>
            </a:r>
            <a:endParaRPr/>
          </a:p>
        </p:txBody>
      </p:sp>
      <p:sp>
        <p:nvSpPr>
          <p:cNvPr id="281" name="Google Shape;281;g72001f471e_0_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457200" lvl="0" indent="-381000" algn="l" rtl="0">
              <a:lnSpc>
                <a:spcPct val="115000"/>
              </a:lnSpc>
              <a:spcBef>
                <a:spcPts val="0"/>
              </a:spcBef>
              <a:spcAft>
                <a:spcPts val="0"/>
              </a:spcAft>
              <a:buClr>
                <a:srgbClr val="434343"/>
              </a:buClr>
              <a:buSzPts val="2400"/>
              <a:buChar char="●"/>
            </a:pPr>
            <a:r>
              <a:rPr lang="en-US" dirty="0"/>
              <a:t>Assignment for Tuesday:</a:t>
            </a:r>
            <a:endParaRPr dirty="0"/>
          </a:p>
          <a:p>
            <a:pPr marL="914400" lvl="1" indent="-381000" algn="l" rtl="0">
              <a:lnSpc>
                <a:spcPct val="115000"/>
              </a:lnSpc>
              <a:spcBef>
                <a:spcPts val="0"/>
              </a:spcBef>
              <a:spcAft>
                <a:spcPts val="0"/>
              </a:spcAft>
              <a:buClr>
                <a:srgbClr val="434343"/>
              </a:buClr>
              <a:buSzPts val="2400"/>
              <a:buChar char="○"/>
            </a:pPr>
            <a:r>
              <a:rPr lang="en-US" dirty="0"/>
              <a:t>Updates based on feedback</a:t>
            </a:r>
            <a:br>
              <a:rPr lang="en-US" dirty="0"/>
            </a:br>
            <a:endParaRPr dirty="0"/>
          </a:p>
          <a:p>
            <a:pPr marL="457200" lvl="0" indent="-381000" algn="l" rtl="0">
              <a:lnSpc>
                <a:spcPct val="115000"/>
              </a:lnSpc>
              <a:spcBef>
                <a:spcPts val="0"/>
              </a:spcBef>
              <a:spcAft>
                <a:spcPts val="0"/>
              </a:spcAft>
              <a:buSzPts val="2400"/>
              <a:buChar char="●"/>
            </a:pPr>
            <a:r>
              <a:rPr lang="en-US" dirty="0"/>
              <a:t>Readings for Thursday: Bias &amp; Fairness Part II</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2111</TotalTime>
  <Words>2247</Words>
  <Application>Microsoft Macintosh PowerPoint</Application>
  <PresentationFormat>Widescreen</PresentationFormat>
  <Paragraphs>451</Paragraphs>
  <Slides>84</Slides>
  <Notes>26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Century Gothic</vt:lpstr>
      <vt:lpstr>Lato</vt:lpstr>
      <vt:lpstr>Simple Light</vt:lpstr>
      <vt:lpstr>PowerPoint Presentation</vt:lpstr>
      <vt:lpstr>PowerPoint Presentation</vt:lpstr>
      <vt:lpstr>Reminders</vt:lpstr>
      <vt:lpstr>Plan for the week</vt:lpstr>
      <vt:lpstr>PowerPoint Presentation</vt:lpstr>
      <vt:lpstr>Recap: Most of these questions are not new</vt:lpstr>
      <vt:lpstr>Data and AI Ethics Issues</vt:lpstr>
      <vt:lpstr>Data and AI Ethics Issues</vt:lpstr>
      <vt:lpstr>Many Bias Measures: How do we select what we care about?</vt:lpstr>
      <vt:lpstr>Translating policy goals to fairness metrics</vt:lpstr>
      <vt:lpstr>Where does this leave us?</vt:lpstr>
      <vt:lpstr>Where does this leave us?</vt:lpstr>
      <vt:lpstr>Bias Audit Flow</vt:lpstr>
      <vt:lpstr>Bias Audit</vt:lpstr>
      <vt:lpstr>Auditing COMPAS Disparities</vt:lpstr>
      <vt:lpstr>Auditing COMPAS Disparities</vt:lpstr>
      <vt:lpstr>Auditing COMPAS Disparities</vt:lpstr>
      <vt:lpstr>Auditing COMPAS Disparities</vt:lpstr>
      <vt:lpstr>Fairness Scorecards</vt:lpstr>
      <vt:lpstr>Child Welfare Case Study</vt:lpstr>
      <vt:lpstr>Child Welfare Case Study</vt:lpstr>
      <vt:lpstr>Child Welfare Case Study</vt:lpstr>
      <vt:lpstr>Where does this leave us?</vt:lpstr>
      <vt:lpstr>PowerPoint Presentation</vt:lpstr>
      <vt:lpstr>PowerPoint Presentation</vt:lpstr>
      <vt:lpstr>Case Study: Prioritizing Early Diabetes Screenings in a fair and equitable way</vt:lpstr>
      <vt:lpstr>PowerPoint Presentation</vt:lpstr>
      <vt:lpstr>Where does this leave us?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Where does this leave us?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does this leave us?</vt:lpstr>
      <vt:lpstr>PowerPoint Presentation</vt:lpstr>
      <vt:lpstr>Data and AI Ethics Issues</vt:lpstr>
      <vt:lpstr>Data and AI Ethics Issues</vt:lpstr>
      <vt:lpstr>Privacy, Inference, and Levels of control</vt:lpstr>
      <vt:lpstr>Data and AI Ethics Issues</vt:lpstr>
      <vt:lpstr>Transparency is not about displaying the model that was built</vt:lpstr>
      <vt:lpstr>What does it take for an analysis to be transparent?</vt:lpstr>
      <vt:lpstr>We have to be able to explain and disclose</vt:lpstr>
      <vt:lpstr>Data and AI Ethics Issues</vt:lpstr>
      <vt:lpstr>Trustworthiness and Accountability </vt:lpstr>
      <vt:lpstr>Trustworthiness and Accountability </vt:lpstr>
      <vt:lpstr>The Role for Interpretability</vt:lpstr>
      <vt:lpstr>What is a good explanation and how do we evaluate one?</vt:lpstr>
      <vt:lpstr>Examples</vt:lpstr>
      <vt:lpstr>Examples</vt:lpstr>
      <vt:lpstr>Examples</vt:lpstr>
      <vt:lpstr>Data and AI Ethics Issues</vt:lpstr>
      <vt:lpstr>What do we need</vt:lpstr>
      <vt:lpstr>Steps we’re taking</vt:lpstr>
      <vt:lpstr>Summary</vt:lpstr>
      <vt:lpstr>Readings</vt:lpstr>
      <vt:lpstr>Useful Resources</vt:lpstr>
      <vt:lpstr>Reminders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53</cp:revision>
  <dcterms:created xsi:type="dcterms:W3CDTF">2020-01-14T19:43:43Z</dcterms:created>
  <dcterms:modified xsi:type="dcterms:W3CDTF">2020-11-13T20:39:42Z</dcterms:modified>
</cp:coreProperties>
</file>